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3" r:id="rId1"/>
  </p:sldMasterIdLst>
  <p:notesMasterIdLst>
    <p:notesMasterId r:id="rId16"/>
  </p:notesMasterIdLst>
  <p:sldIdLst>
    <p:sldId id="256" r:id="rId2"/>
    <p:sldId id="257" r:id="rId3"/>
    <p:sldId id="258" r:id="rId4"/>
    <p:sldId id="268" r:id="rId5"/>
    <p:sldId id="260" r:id="rId6"/>
    <p:sldId id="265" r:id="rId7"/>
    <p:sldId id="266" r:id="rId8"/>
    <p:sldId id="263" r:id="rId9"/>
    <p:sldId id="270" r:id="rId10"/>
    <p:sldId id="271" r:id="rId11"/>
    <p:sldId id="267" r:id="rId12"/>
    <p:sldId id="262" r:id="rId13"/>
    <p:sldId id="272" r:id="rId14"/>
    <p:sldId id="273"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BFD"/>
    <a:srgbClr val="FFE59B"/>
    <a:srgbClr val="D8BB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45" autoAdjust="0"/>
  </p:normalViewPr>
  <p:slideViewPr>
    <p:cSldViewPr snapToGrid="0">
      <p:cViewPr varScale="1">
        <p:scale>
          <a:sx n="100" d="100"/>
          <a:sy n="100" d="100"/>
        </p:scale>
        <p:origin x="946" y="62"/>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found that Speakeasies are most often located in a cities downtown area rather than being scattered evenly across counties, towns or neighborhoods.</a:t>
            </a:r>
          </a:p>
          <a:p>
            <a:endParaRPr lang="en-US" dirty="0"/>
          </a:p>
        </p:txBody>
      </p:sp>
    </p:spTree>
    <p:extLst>
      <p:ext uri="{BB962C8B-B14F-4D97-AF65-F5344CB8AC3E}">
        <p14:creationId xmlns:p14="http://schemas.microsoft.com/office/powerpoint/2010/main" val="3752450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71cf85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71cf85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your thinking you might want to check out a Speakeasy in San Diego stomping grounds, there are some great options such as this little gem “Raised by Wolves”</a:t>
            </a:r>
            <a:endParaRPr dirty="0"/>
          </a:p>
        </p:txBody>
      </p:sp>
    </p:spTree>
    <p:extLst>
      <p:ext uri="{BB962C8B-B14F-4D97-AF65-F5344CB8AC3E}">
        <p14:creationId xmlns:p14="http://schemas.microsoft.com/office/powerpoint/2010/main" val="2834104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71cf855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71cf855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71cf855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71cf855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700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71cf855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71cf855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637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71cf855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71cf855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71cf8558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71cf855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71cf8558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71cf8558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5429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71cf85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71cf85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correlation coefficient between Ratings and Price is -0.06435154253685545 which tells us that there is almost no relationship between Price and Rating statistically.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71cf85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71cf85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33,602 speakeasies in the United States, we found out that majority of speakeasies have a rating of  4.0 or higher.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989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71cf85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71cf85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our surprise, we found that their isn’t a vast difference in how popular speakeasies are by state. Most of the data shows us that speakeasies are highly rated throughout the US.</a:t>
            </a:r>
            <a:endParaRPr dirty="0"/>
          </a:p>
        </p:txBody>
      </p:sp>
    </p:spTree>
    <p:extLst>
      <p:ext uri="{BB962C8B-B14F-4D97-AF65-F5344CB8AC3E}">
        <p14:creationId xmlns:p14="http://schemas.microsoft.com/office/powerpoint/2010/main" val="37970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71cf85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71cf85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difference between the two heat maps is that the both represent all speakeasies but the "weighted" one gives more "heat" to the areas with higher ranked and higher count of speakeasies. </a:t>
            </a:r>
          </a:p>
        </p:txBody>
      </p:sp>
    </p:spTree>
    <p:extLst>
      <p:ext uri="{BB962C8B-B14F-4D97-AF65-F5344CB8AC3E}">
        <p14:creationId xmlns:p14="http://schemas.microsoft.com/office/powerpoint/2010/main" val="309984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allows us to see which Speakeasies in cities may be best to go to.</a:t>
            </a:r>
          </a:p>
          <a:p>
            <a:pPr marL="158750" indent="0">
              <a:buNone/>
            </a:pPr>
            <a:endParaRPr lang="en-US" dirty="0"/>
          </a:p>
        </p:txBody>
      </p:sp>
    </p:spTree>
    <p:extLst>
      <p:ext uri="{BB962C8B-B14F-4D97-AF65-F5344CB8AC3E}">
        <p14:creationId xmlns:p14="http://schemas.microsoft.com/office/powerpoint/2010/main" val="120902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2CC0-0ACA-4C7B-9976-8A96CE6FF24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8AC6263-E3F4-48FC-A2A7-4E644E896CD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0D282B-B40C-4A18-9CF9-D10EE316E4CA}"/>
              </a:ext>
            </a:extLst>
          </p:cNvPr>
          <p:cNvSpPr>
            <a:spLocks noGrp="1"/>
          </p:cNvSpPr>
          <p:nvPr>
            <p:ph type="dt" sz="half" idx="10"/>
          </p:nvPr>
        </p:nvSpPr>
        <p:spPr/>
        <p:txBody>
          <a:bodyPr/>
          <a:lstStyle/>
          <a:p>
            <a:fld id="{5923F103-BC34-4FE4-A40E-EDDEECFDA5D0}" type="datetimeFigureOut">
              <a:rPr lang="en-US" smtClean="0"/>
              <a:pPr/>
              <a:t>11/19/2018</a:t>
            </a:fld>
            <a:endParaRPr lang="en-US" dirty="0"/>
          </a:p>
        </p:txBody>
      </p:sp>
      <p:sp>
        <p:nvSpPr>
          <p:cNvPr id="5" name="Footer Placeholder 4">
            <a:extLst>
              <a:ext uri="{FF2B5EF4-FFF2-40B4-BE49-F238E27FC236}">
                <a16:creationId xmlns:a16="http://schemas.microsoft.com/office/drawing/2014/main" id="{311BE40F-EC8F-46B8-9BA7-816795AE1C7E}"/>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9D1018C-8D12-4C60-AEDB-EACDCEC2BF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57908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CFF0-D50C-4777-B529-675890088E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E283F8-1A0E-4599-A129-93339CABDF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7778B-9809-4836-B3AD-D9F44DA6152D}"/>
              </a:ext>
            </a:extLst>
          </p:cNvPr>
          <p:cNvSpPr>
            <a:spLocks noGrp="1"/>
          </p:cNvSpPr>
          <p:nvPr>
            <p:ph type="dt" sz="half" idx="10"/>
          </p:nvPr>
        </p:nvSpPr>
        <p:spPr/>
        <p:txBody>
          <a:bodyPr/>
          <a:lstStyle/>
          <a:p>
            <a:fld id="{53086D93-FCAC-47E0-A2EE-787E62CA814C}" type="datetimeFigureOut">
              <a:rPr lang="en-US" smtClean="0"/>
              <a:t>11/19/2018</a:t>
            </a:fld>
            <a:endParaRPr lang="en-US" dirty="0"/>
          </a:p>
        </p:txBody>
      </p:sp>
      <p:sp>
        <p:nvSpPr>
          <p:cNvPr id="5" name="Footer Placeholder 4">
            <a:extLst>
              <a:ext uri="{FF2B5EF4-FFF2-40B4-BE49-F238E27FC236}">
                <a16:creationId xmlns:a16="http://schemas.microsoft.com/office/drawing/2014/main" id="{4878FFF9-211E-400B-A2F7-08007DFE6380}"/>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D5F9D7D9-A73B-4CC6-BDE5-555D93D1714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03928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365A0-BBBE-4D55-B1A7-ABF330E1EDC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31EBA2-5B67-4B64-968E-54D8D9D38889}"/>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5DECE-BFD1-4F38-8EFB-B493D9380494}"/>
              </a:ext>
            </a:extLst>
          </p:cNvPr>
          <p:cNvSpPr>
            <a:spLocks noGrp="1"/>
          </p:cNvSpPr>
          <p:nvPr>
            <p:ph type="dt" sz="half" idx="10"/>
          </p:nvPr>
        </p:nvSpPr>
        <p:spPr/>
        <p:txBody>
          <a:bodyPr/>
          <a:lstStyle/>
          <a:p>
            <a:fld id="{CDA879A6-0FD0-4734-A311-86BFCA472E6E}" type="datetimeFigureOut">
              <a:rPr lang="en-US" smtClean="0"/>
              <a:t>11/19/2018</a:t>
            </a:fld>
            <a:endParaRPr lang="en-US" dirty="0"/>
          </a:p>
        </p:txBody>
      </p:sp>
      <p:sp>
        <p:nvSpPr>
          <p:cNvPr id="5" name="Footer Placeholder 4">
            <a:extLst>
              <a:ext uri="{FF2B5EF4-FFF2-40B4-BE49-F238E27FC236}">
                <a16:creationId xmlns:a16="http://schemas.microsoft.com/office/drawing/2014/main" id="{8576C587-7B28-4388-86B8-EBC1241256E2}"/>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DF81A1F-4B99-4B3F-BE87-51AAFC9BF6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2517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0826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CDDF-61C0-48BA-9C49-B164C338FC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5127C7-2514-4887-A61F-36161C91DD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7F2D9-DF6E-4003-89FF-2718990BB09D}"/>
              </a:ext>
            </a:extLst>
          </p:cNvPr>
          <p:cNvSpPr>
            <a:spLocks noGrp="1"/>
          </p:cNvSpPr>
          <p:nvPr>
            <p:ph type="dt" sz="half" idx="10"/>
          </p:nvPr>
        </p:nvSpPr>
        <p:spPr/>
        <p:txBody>
          <a:bodyPr/>
          <a:lstStyle/>
          <a:p>
            <a:fld id="{19C9CA7B-DFD4-44B5-8C60-D14B8CD1FB59}" type="datetimeFigureOut">
              <a:rPr lang="en-US" smtClean="0"/>
              <a:t>11/19/2018</a:t>
            </a:fld>
            <a:endParaRPr lang="en-US" dirty="0"/>
          </a:p>
        </p:txBody>
      </p:sp>
      <p:sp>
        <p:nvSpPr>
          <p:cNvPr id="5" name="Footer Placeholder 4">
            <a:extLst>
              <a:ext uri="{FF2B5EF4-FFF2-40B4-BE49-F238E27FC236}">
                <a16:creationId xmlns:a16="http://schemas.microsoft.com/office/drawing/2014/main" id="{34B75F17-F9FF-4627-B134-CDD4F854CCD3}"/>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131C8F2-D5C9-4867-BCF4-C2D2BFC9CA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56532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6F00-BEE3-476F-9CC1-439749F1C96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379B3A0-EAFE-4C93-B684-20E6BEAD1A9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500207-51E6-472F-ACF7-750D780DF9E2}"/>
              </a:ext>
            </a:extLst>
          </p:cNvPr>
          <p:cNvSpPr>
            <a:spLocks noGrp="1"/>
          </p:cNvSpPr>
          <p:nvPr>
            <p:ph type="dt" sz="half" idx="10"/>
          </p:nvPr>
        </p:nvSpPr>
        <p:spPr/>
        <p:txBody>
          <a:bodyPr/>
          <a:lstStyle/>
          <a:p>
            <a:fld id="{F34E6425-0181-43F2-84FC-787E803FD2F8}" type="datetimeFigureOut">
              <a:rPr lang="en-US" smtClean="0"/>
              <a:t>11/19/2018</a:t>
            </a:fld>
            <a:endParaRPr lang="en-US" dirty="0"/>
          </a:p>
        </p:txBody>
      </p:sp>
      <p:sp>
        <p:nvSpPr>
          <p:cNvPr id="5" name="Footer Placeholder 4">
            <a:extLst>
              <a:ext uri="{FF2B5EF4-FFF2-40B4-BE49-F238E27FC236}">
                <a16:creationId xmlns:a16="http://schemas.microsoft.com/office/drawing/2014/main" id="{093FDF71-8F10-463D-99B4-10BE176BA4CF}"/>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5EB454C-BA18-46A1-8AFA-CFCE196F76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5792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801B-5F1E-4EC3-9271-2698D07190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F34EB-344D-4F44-93E5-0DC279A122A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0BEC3-4FEA-4BE0-8CEE-75042F98F50A}"/>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FECDCE-8975-4629-95A6-EF368479FEE9}"/>
              </a:ext>
            </a:extLst>
          </p:cNvPr>
          <p:cNvSpPr>
            <a:spLocks noGrp="1"/>
          </p:cNvSpPr>
          <p:nvPr>
            <p:ph type="dt" sz="half" idx="10"/>
          </p:nvPr>
        </p:nvSpPr>
        <p:spPr/>
        <p:txBody>
          <a:bodyPr/>
          <a:lstStyle/>
          <a:p>
            <a:fld id="{3BDB8791-F1B0-41E7-B7FD-A781E65C4266}" type="datetimeFigureOut">
              <a:rPr lang="en-US" smtClean="0"/>
              <a:t>11/19/2018</a:t>
            </a:fld>
            <a:endParaRPr lang="en-US" dirty="0"/>
          </a:p>
        </p:txBody>
      </p:sp>
      <p:sp>
        <p:nvSpPr>
          <p:cNvPr id="6" name="Footer Placeholder 5">
            <a:extLst>
              <a:ext uri="{FF2B5EF4-FFF2-40B4-BE49-F238E27FC236}">
                <a16:creationId xmlns:a16="http://schemas.microsoft.com/office/drawing/2014/main" id="{3390CDA0-E6BD-4930-8359-9012300E166E}"/>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1EC1A67C-4FBC-4641-A4B2-F2C877F789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96665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1189-0AD0-45CD-9375-6EC50932AAB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CA42E-5495-49EB-8676-37D191B572A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A8A2C05-7E8E-4FF2-9DA0-C1F955BAD91A}"/>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9C8FA-5857-4F79-99B3-8596BC77B9A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E6E9F8CF-46B1-4088-A03D-5F23023DF699}"/>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9E07BA-E8B1-43EC-9AE5-6C1BA1F9ABA9}"/>
              </a:ext>
            </a:extLst>
          </p:cNvPr>
          <p:cNvSpPr>
            <a:spLocks noGrp="1"/>
          </p:cNvSpPr>
          <p:nvPr>
            <p:ph type="dt" sz="half" idx="10"/>
          </p:nvPr>
        </p:nvSpPr>
        <p:spPr/>
        <p:txBody>
          <a:bodyPr/>
          <a:lstStyle/>
          <a:p>
            <a:fld id="{5FDD63B2-E120-4ED8-B27B-C685F510A5FE}" type="datetimeFigureOut">
              <a:rPr lang="en-US" smtClean="0"/>
              <a:t>11/19/2018</a:t>
            </a:fld>
            <a:endParaRPr lang="en-US" dirty="0"/>
          </a:p>
        </p:txBody>
      </p:sp>
      <p:sp>
        <p:nvSpPr>
          <p:cNvPr id="8" name="Footer Placeholder 7">
            <a:extLst>
              <a:ext uri="{FF2B5EF4-FFF2-40B4-BE49-F238E27FC236}">
                <a16:creationId xmlns:a16="http://schemas.microsoft.com/office/drawing/2014/main" id="{AB0F53C7-9CF4-4DF0-8F0A-34E7339D3409}"/>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2E7AFE8D-0585-43DC-8104-BD66E9617A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768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5261-902A-48F4-97D7-D3E7AB550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C5CE8-8777-47B2-ADD4-CC7540518AD8}"/>
              </a:ext>
            </a:extLst>
          </p:cNvPr>
          <p:cNvSpPr>
            <a:spLocks noGrp="1"/>
          </p:cNvSpPr>
          <p:nvPr>
            <p:ph type="dt" sz="half" idx="10"/>
          </p:nvPr>
        </p:nvSpPr>
        <p:spPr/>
        <p:txBody>
          <a:bodyPr/>
          <a:lstStyle/>
          <a:p>
            <a:fld id="{7AA18ACC-A947-437B-A130-35BD54FDF1E9}" type="datetimeFigureOut">
              <a:rPr lang="en-US" smtClean="0"/>
              <a:t>11/19/2018</a:t>
            </a:fld>
            <a:endParaRPr lang="en-US" dirty="0"/>
          </a:p>
        </p:txBody>
      </p:sp>
      <p:sp>
        <p:nvSpPr>
          <p:cNvPr id="4" name="Footer Placeholder 3">
            <a:extLst>
              <a:ext uri="{FF2B5EF4-FFF2-40B4-BE49-F238E27FC236}">
                <a16:creationId xmlns:a16="http://schemas.microsoft.com/office/drawing/2014/main" id="{C886DE5E-255E-4B7E-A7D7-B797D32F1CF4}"/>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69C056A9-9026-4813-BFC6-DC5769B3E6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618432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8EA6E-23FD-4367-BF5B-3BA29C889398}"/>
              </a:ext>
            </a:extLst>
          </p:cNvPr>
          <p:cNvSpPr>
            <a:spLocks noGrp="1"/>
          </p:cNvSpPr>
          <p:nvPr>
            <p:ph type="dt" sz="half" idx="10"/>
          </p:nvPr>
        </p:nvSpPr>
        <p:spPr/>
        <p:txBody>
          <a:bodyPr/>
          <a:lstStyle/>
          <a:p>
            <a:fld id="{7C8D7E02-BCB8-4D50-A234-369438C08659}" type="datetimeFigureOut">
              <a:rPr lang="en-US" smtClean="0"/>
              <a:t>11/19/2018</a:t>
            </a:fld>
            <a:endParaRPr lang="en-US" dirty="0"/>
          </a:p>
        </p:txBody>
      </p:sp>
      <p:sp>
        <p:nvSpPr>
          <p:cNvPr id="3" name="Footer Placeholder 2">
            <a:extLst>
              <a:ext uri="{FF2B5EF4-FFF2-40B4-BE49-F238E27FC236}">
                <a16:creationId xmlns:a16="http://schemas.microsoft.com/office/drawing/2014/main" id="{A8F36475-3F81-46B3-B49B-4CF48F16B7EA}"/>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42995593-6B06-495A-AA23-359F8089B4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41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B7B1-92AD-4A66-ADFC-D69ED1EC697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A157F77-ED34-4767-BB9C-EB63F344AF5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37938D-C481-4ADF-A2C2-A25909D502E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33F09B4-FDDF-404E-B5C0-D37B081F5A4E}"/>
              </a:ext>
            </a:extLst>
          </p:cNvPr>
          <p:cNvSpPr>
            <a:spLocks noGrp="1"/>
          </p:cNvSpPr>
          <p:nvPr>
            <p:ph type="dt" sz="half" idx="10"/>
          </p:nvPr>
        </p:nvSpPr>
        <p:spPr/>
        <p:txBody>
          <a:bodyPr/>
          <a:lstStyle/>
          <a:p>
            <a:fld id="{76E86A4C-8E40-4F87-A4F0-01A0687C5742}" type="datetimeFigureOut">
              <a:rPr lang="en-US" smtClean="0"/>
              <a:t>11/19/2018</a:t>
            </a:fld>
            <a:endParaRPr lang="en-US" dirty="0"/>
          </a:p>
        </p:txBody>
      </p:sp>
      <p:sp>
        <p:nvSpPr>
          <p:cNvPr id="6" name="Footer Placeholder 5">
            <a:extLst>
              <a:ext uri="{FF2B5EF4-FFF2-40B4-BE49-F238E27FC236}">
                <a16:creationId xmlns:a16="http://schemas.microsoft.com/office/drawing/2014/main" id="{4E4A5563-CFFA-4C33-9CA6-5C47371894B1}"/>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A6ED66DB-DDF8-4B3F-A03C-2CC197FA4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50519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89E0-63C5-48C0-A9C8-84189BE0941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30860C9-5C1D-45A7-8703-99920C6EABA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D77F4E4-2ACE-499D-A4D8-EA6BFAE45C6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14090FA-FE9C-4B15-838C-0B7DFCC13DB5}"/>
              </a:ext>
            </a:extLst>
          </p:cNvPr>
          <p:cNvSpPr>
            <a:spLocks noGrp="1"/>
          </p:cNvSpPr>
          <p:nvPr>
            <p:ph type="dt" sz="half" idx="10"/>
          </p:nvPr>
        </p:nvSpPr>
        <p:spPr/>
        <p:txBody>
          <a:bodyPr/>
          <a:lstStyle/>
          <a:p>
            <a:fld id="{35E72C73-2D91-4E12-BA25-F0AA0C03599B}" type="datetimeFigureOut">
              <a:rPr lang="en-US" smtClean="0"/>
              <a:t>11/19/2018</a:t>
            </a:fld>
            <a:endParaRPr lang="en-US" dirty="0"/>
          </a:p>
        </p:txBody>
      </p:sp>
      <p:sp>
        <p:nvSpPr>
          <p:cNvPr id="6" name="Footer Placeholder 5">
            <a:extLst>
              <a:ext uri="{FF2B5EF4-FFF2-40B4-BE49-F238E27FC236}">
                <a16:creationId xmlns:a16="http://schemas.microsoft.com/office/drawing/2014/main" id="{CF755D5E-C852-4CC6-97CF-576562714037}"/>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0EBA9BD3-6E9A-4C18-BDF9-D541563BEC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019049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DDADC-5EDA-40A8-ADF7-ADED42C3061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31B2BF-74FD-42A6-8066-19EEFC1D3E3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BCFC0-81D8-4B4A-8BBA-138D459BE07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BE451C3-0FF4-47C4-B829-773ADF60F88C}" type="datetimeFigureOut">
              <a:rPr lang="en-US" smtClean="0"/>
              <a:t>11/19/2018</a:t>
            </a:fld>
            <a:endParaRPr lang="en-US" dirty="0"/>
          </a:p>
        </p:txBody>
      </p:sp>
      <p:sp>
        <p:nvSpPr>
          <p:cNvPr id="5" name="Footer Placeholder 4">
            <a:extLst>
              <a:ext uri="{FF2B5EF4-FFF2-40B4-BE49-F238E27FC236}">
                <a16:creationId xmlns:a16="http://schemas.microsoft.com/office/drawing/2014/main" id="{72497AF2-BDB0-4A0E-A6CA-A0A658A515F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8FCC94A4-6A1C-4177-9BF3-D1193D31C20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624958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interest.com/pin/10006442294996198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9.wdp"/><Relationship Id="rId5" Type="http://schemas.openxmlformats.org/officeDocument/2006/relationships/image" Target="../media/image22.png"/><Relationship Id="rId4" Type="http://schemas.openxmlformats.org/officeDocument/2006/relationships/hyperlink" Target="https://blog.sandiego.org/2018/06/the-westfield-utc-experien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www.thrillist.com/drink/san-francisco/the-tenderloin/how-to-get-into-bourbon-and-branch-main-bar-library-russels-room-ipswitch-wilson" TargetMode="External"/><Relationship Id="rId5" Type="http://schemas.openxmlformats.org/officeDocument/2006/relationships/image" Target="../media/image25.jpeg"/><Relationship Id="rId4" Type="http://schemas.openxmlformats.org/officeDocument/2006/relationships/hyperlink" Target="http://www.chicagoreader.com/chicago/violet-hour-chicago-lounge-mural-tyrue-slang-jones/Content?oid=3012582"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10best.com/destinations/illinois/chicago/"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www.starchefs.com/features/travel/chicago_II/html/" TargetMode="External"/><Relationship Id="rId5" Type="http://schemas.openxmlformats.org/officeDocument/2006/relationships/image" Target="../media/image28.jpg"/><Relationship Id="rId4" Type="http://schemas.openxmlformats.org/officeDocument/2006/relationships/hyperlink" Target="http://www.theperfectspotsf.com/wp02/2012/03/01/wandering-traveler-5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pezcame.com/c3BlYWtlYXN5IGhpZGRlbiBkb29yc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commons.wikimedia.org/wiki/File:North_America_night.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ommons.wikimedia.org/wiki/File:North_America_night.jp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4.jp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hyperlink" Target="http://rebrn.com/re/aerial-chicago-at-night-blue-laptop-resolution-303018/" TargetMode="External"/><Relationship Id="rId9" Type="http://schemas.microsoft.com/office/2007/relationships/hdphoto" Target="../media/hdphoto2.wdp"/><Relationship Id="rId14" Type="http://schemas.openxmlformats.org/officeDocument/2006/relationships/hyperlink" Target="https://www.istockphoto.com/photos/dollar-sign"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hyperlink" Target="http://rebrn.com/re/aerial-chicago-at-night-blue-laptop-resolution-303018/"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12.png"/><Relationship Id="rId4" Type="http://schemas.openxmlformats.org/officeDocument/2006/relationships/hyperlink" Target="http://rebrn.com/re/aerial-chicago-at-night-blue-laptop-resolution-30301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6000" b="-6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3741" y="82797"/>
            <a:ext cx="3723969" cy="11872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solidFill>
                  <a:schemeClr val="accent4">
                    <a:lumMod val="40000"/>
                    <a:lumOff val="60000"/>
                  </a:schemeClr>
                </a:solidFill>
                <a:latin typeface="Algerian" panose="04020705040A02060702" pitchFamily="82" charset="0"/>
                <a:ea typeface="GungsuhChe" panose="020B0503020000020004" pitchFamily="49" charset="-127"/>
                <a:cs typeface="Aldhabi" panose="020B0604020202020204" pitchFamily="2" charset="-78"/>
              </a:rPr>
              <a:t>Find Your Next Speakeasy</a:t>
            </a:r>
            <a:endParaRPr sz="3200" dirty="0">
              <a:solidFill>
                <a:schemeClr val="accent4">
                  <a:lumMod val="40000"/>
                  <a:lumOff val="60000"/>
                </a:schemeClr>
              </a:solidFill>
              <a:latin typeface="Algerian" panose="04020705040A02060702" pitchFamily="82" charset="0"/>
              <a:ea typeface="GungsuhChe" panose="020B0503020000020004" pitchFamily="49" charset="-127"/>
              <a:cs typeface="Aldhabi" panose="020B0604020202020204" pitchFamily="2" charset="-78"/>
            </a:endParaRPr>
          </a:p>
        </p:txBody>
      </p:sp>
      <p:sp>
        <p:nvSpPr>
          <p:cNvPr id="55" name="Google Shape;55;p13"/>
          <p:cNvSpPr txBox="1">
            <a:spLocks noGrp="1"/>
          </p:cNvSpPr>
          <p:nvPr>
            <p:ph type="subTitle" idx="1"/>
          </p:nvPr>
        </p:nvSpPr>
        <p:spPr>
          <a:xfrm>
            <a:off x="0" y="4343400"/>
            <a:ext cx="1769807" cy="7173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accent2">
                    <a:lumMod val="40000"/>
                    <a:lumOff val="60000"/>
                  </a:schemeClr>
                </a:solidFill>
                <a:latin typeface="Bradley Hand ITC" panose="03070402050302030203" pitchFamily="66" charset="0"/>
                <a:cs typeface="Arabic Typesetting" panose="03020402040406030203" pitchFamily="66" charset="-78"/>
              </a:rPr>
              <a:t>Patrick </a:t>
            </a:r>
            <a:r>
              <a:rPr lang="en-US" sz="1600" b="1" dirty="0" err="1">
                <a:solidFill>
                  <a:schemeClr val="accent2">
                    <a:lumMod val="40000"/>
                    <a:lumOff val="60000"/>
                  </a:schemeClr>
                </a:solidFill>
                <a:latin typeface="Bradley Hand ITC" panose="03070402050302030203" pitchFamily="66" charset="0"/>
                <a:cs typeface="Arabic Typesetting" panose="03020402040406030203" pitchFamily="66" charset="-78"/>
              </a:rPr>
              <a:t>Matlick</a:t>
            </a:r>
            <a:endParaRPr lang="en-US" sz="1600" b="1" dirty="0">
              <a:solidFill>
                <a:schemeClr val="accent2">
                  <a:lumMod val="40000"/>
                  <a:lumOff val="60000"/>
                </a:schemeClr>
              </a:solidFill>
              <a:latin typeface="Bradley Hand ITC" panose="03070402050302030203" pitchFamily="66" charset="0"/>
              <a:cs typeface="Arabic Typesetting" panose="03020402040406030203" pitchFamily="66" charset="-78"/>
            </a:endParaRPr>
          </a:p>
          <a:p>
            <a:pPr marL="0" lvl="0" indent="0" algn="l" rtl="0">
              <a:spcBef>
                <a:spcPts val="0"/>
              </a:spcBef>
              <a:spcAft>
                <a:spcPts val="0"/>
              </a:spcAft>
              <a:buNone/>
            </a:pPr>
            <a:r>
              <a:rPr lang="en-US" sz="1600" b="1" dirty="0">
                <a:solidFill>
                  <a:schemeClr val="accent2">
                    <a:lumMod val="40000"/>
                    <a:lumOff val="60000"/>
                  </a:schemeClr>
                </a:solidFill>
                <a:latin typeface="Bradley Hand ITC" panose="03070402050302030203" pitchFamily="66" charset="0"/>
                <a:cs typeface="Arabic Typesetting" panose="03020402040406030203" pitchFamily="66" charset="-78"/>
              </a:rPr>
              <a:t>Lauren Taft</a:t>
            </a:r>
          </a:p>
          <a:p>
            <a:pPr marL="0" lvl="0" indent="0" algn="l" rtl="0">
              <a:spcBef>
                <a:spcPts val="0"/>
              </a:spcBef>
              <a:spcAft>
                <a:spcPts val="0"/>
              </a:spcAft>
              <a:buNone/>
            </a:pPr>
            <a:r>
              <a:rPr lang="en-US" sz="1600" b="1" dirty="0">
                <a:solidFill>
                  <a:schemeClr val="accent2">
                    <a:lumMod val="40000"/>
                    <a:lumOff val="60000"/>
                  </a:schemeClr>
                </a:solidFill>
                <a:latin typeface="Bradley Hand ITC" panose="03070402050302030203" pitchFamily="66" charset="0"/>
                <a:cs typeface="Arabic Typesetting" panose="03020402040406030203" pitchFamily="66" charset="-78"/>
              </a:rPr>
              <a:t>Zach </a:t>
            </a:r>
            <a:r>
              <a:rPr lang="en-US" sz="1600" b="1" dirty="0" err="1">
                <a:solidFill>
                  <a:schemeClr val="accent2">
                    <a:lumMod val="40000"/>
                    <a:lumOff val="60000"/>
                  </a:schemeClr>
                </a:solidFill>
                <a:latin typeface="Bradley Hand ITC" panose="03070402050302030203" pitchFamily="66" charset="0"/>
                <a:cs typeface="Arabic Typesetting" panose="03020402040406030203" pitchFamily="66" charset="-78"/>
              </a:rPr>
              <a:t>Lighton</a:t>
            </a:r>
            <a:endParaRPr sz="1600" b="1" dirty="0">
              <a:solidFill>
                <a:schemeClr val="accent2">
                  <a:lumMod val="40000"/>
                  <a:lumOff val="60000"/>
                </a:schemeClr>
              </a:solidFill>
              <a:latin typeface="Bradley Hand ITC" panose="03070402050302030203" pitchFamily="66" charset="0"/>
              <a:cs typeface="Arabic Typesetting" panose="03020402040406030203" pitchFamily="66" charset="-78"/>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170D3-6158-40C9-ADFA-010E79AEDE39}"/>
              </a:ext>
            </a:extLst>
          </p:cNvPr>
          <p:cNvPicPr>
            <a:picLocks noChangeAspect="1"/>
          </p:cNvPicPr>
          <p:nvPr/>
        </p:nvPicPr>
        <p:blipFill rotWithShape="1">
          <a:blip r:embed="rId3"/>
          <a:srcRect t="13358" b="2056"/>
          <a:stretch/>
        </p:blipFill>
        <p:spPr>
          <a:xfrm>
            <a:off x="20" y="10"/>
            <a:ext cx="9143980" cy="5143490"/>
          </a:xfrm>
          <a:prstGeom prst="rect">
            <a:avLst/>
          </a:prstGeom>
        </p:spPr>
      </p:pic>
      <p:sp>
        <p:nvSpPr>
          <p:cNvPr id="14" name="TextBox 13">
            <a:extLst>
              <a:ext uri="{FF2B5EF4-FFF2-40B4-BE49-F238E27FC236}">
                <a16:creationId xmlns:a16="http://schemas.microsoft.com/office/drawing/2014/main" id="{B7E464C8-A94F-4567-B74F-096C9A6FA32D}"/>
              </a:ext>
            </a:extLst>
          </p:cNvPr>
          <p:cNvSpPr txBox="1"/>
          <p:nvPr/>
        </p:nvSpPr>
        <p:spPr>
          <a:xfrm>
            <a:off x="1175482" y="41271"/>
            <a:ext cx="5339282" cy="461665"/>
          </a:xfrm>
          <a:prstGeom prst="rect">
            <a:avLst/>
          </a:prstGeom>
          <a:noFill/>
        </p:spPr>
        <p:txBody>
          <a:bodyPr wrap="none" rtlCol="0">
            <a:spAutoFit/>
          </a:bodyPr>
          <a:lstStyle/>
          <a:p>
            <a:r>
              <a:rPr lang="en-US" sz="2400" dirty="0">
                <a:solidFill>
                  <a:schemeClr val="bg1"/>
                </a:solidFill>
              </a:rPr>
              <a:t>Question (6) : Where are they in the city?</a:t>
            </a:r>
          </a:p>
        </p:txBody>
      </p:sp>
      <p:grpSp>
        <p:nvGrpSpPr>
          <p:cNvPr id="20" name="Group 19">
            <a:extLst>
              <a:ext uri="{FF2B5EF4-FFF2-40B4-BE49-F238E27FC236}">
                <a16:creationId xmlns:a16="http://schemas.microsoft.com/office/drawing/2014/main" id="{AD13E0DC-6B0A-49BD-B947-4DB7DAD6A25E}"/>
              </a:ext>
            </a:extLst>
          </p:cNvPr>
          <p:cNvGrpSpPr/>
          <p:nvPr/>
        </p:nvGrpSpPr>
        <p:grpSpPr>
          <a:xfrm>
            <a:off x="544953" y="683474"/>
            <a:ext cx="3746974" cy="2011680"/>
            <a:chOff x="690156" y="727846"/>
            <a:chExt cx="3746974" cy="2011680"/>
          </a:xfrm>
        </p:grpSpPr>
        <p:pic>
          <p:nvPicPr>
            <p:cNvPr id="7" name="Picture 6">
              <a:extLst>
                <a:ext uri="{FF2B5EF4-FFF2-40B4-BE49-F238E27FC236}">
                  <a16:creationId xmlns:a16="http://schemas.microsoft.com/office/drawing/2014/main" id="{33856FA2-6E27-4C9A-AB5F-0FE644EFE324}"/>
                </a:ext>
              </a:extLst>
            </p:cNvPr>
            <p:cNvPicPr>
              <a:picLocks noChangeAspect="1"/>
            </p:cNvPicPr>
            <p:nvPr/>
          </p:nvPicPr>
          <p:blipFill>
            <a:blip r:embed="rId4"/>
            <a:stretch>
              <a:fillRect/>
            </a:stretch>
          </p:blipFill>
          <p:spPr>
            <a:xfrm>
              <a:off x="690156" y="727846"/>
              <a:ext cx="3746974" cy="2011680"/>
            </a:xfrm>
            <a:prstGeom prst="rect">
              <a:avLst/>
            </a:prstGeom>
            <a:noFill/>
          </p:spPr>
        </p:pic>
        <p:sp>
          <p:nvSpPr>
            <p:cNvPr id="15" name="Rectangle 14">
              <a:extLst>
                <a:ext uri="{FF2B5EF4-FFF2-40B4-BE49-F238E27FC236}">
                  <a16:creationId xmlns:a16="http://schemas.microsoft.com/office/drawing/2014/main" id="{6A4624BF-CA8A-4EAD-941C-A3EB67F76416}"/>
                </a:ext>
              </a:extLst>
            </p:cNvPr>
            <p:cNvSpPr/>
            <p:nvPr/>
          </p:nvSpPr>
          <p:spPr>
            <a:xfrm>
              <a:off x="2184811" y="1689314"/>
              <a:ext cx="989188" cy="74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D4A1D0D-73AF-4624-80FC-4B8F66E23F04}"/>
              </a:ext>
            </a:extLst>
          </p:cNvPr>
          <p:cNvGrpSpPr/>
          <p:nvPr/>
        </p:nvGrpSpPr>
        <p:grpSpPr>
          <a:xfrm>
            <a:off x="544953" y="2972842"/>
            <a:ext cx="3817946" cy="2011680"/>
            <a:chOff x="583698" y="2949298"/>
            <a:chExt cx="3817946" cy="2011680"/>
          </a:xfrm>
        </p:grpSpPr>
        <p:pic>
          <p:nvPicPr>
            <p:cNvPr id="13" name="Picture 12">
              <a:extLst>
                <a:ext uri="{FF2B5EF4-FFF2-40B4-BE49-F238E27FC236}">
                  <a16:creationId xmlns:a16="http://schemas.microsoft.com/office/drawing/2014/main" id="{9AEBBB10-923C-4523-99B4-7E9FD7D919A0}"/>
                </a:ext>
              </a:extLst>
            </p:cNvPr>
            <p:cNvPicPr>
              <a:picLocks noChangeAspect="1"/>
            </p:cNvPicPr>
            <p:nvPr/>
          </p:nvPicPr>
          <p:blipFill>
            <a:blip r:embed="rId5"/>
            <a:stretch>
              <a:fillRect/>
            </a:stretch>
          </p:blipFill>
          <p:spPr>
            <a:xfrm>
              <a:off x="583698" y="2949298"/>
              <a:ext cx="3817946" cy="2011680"/>
            </a:xfrm>
            <a:prstGeom prst="rect">
              <a:avLst/>
            </a:prstGeom>
          </p:spPr>
        </p:pic>
        <p:sp>
          <p:nvSpPr>
            <p:cNvPr id="16" name="Rectangle 15">
              <a:extLst>
                <a:ext uri="{FF2B5EF4-FFF2-40B4-BE49-F238E27FC236}">
                  <a16:creationId xmlns:a16="http://schemas.microsoft.com/office/drawing/2014/main" id="{E540A7AD-9B62-45B4-BE6A-D8B9DA7C4082}"/>
                </a:ext>
              </a:extLst>
            </p:cNvPr>
            <p:cNvSpPr/>
            <p:nvPr/>
          </p:nvSpPr>
          <p:spPr>
            <a:xfrm>
              <a:off x="3097127" y="3877339"/>
              <a:ext cx="708837" cy="647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F00D47-3E19-48AC-A889-2C7D2B902939}"/>
                </a:ext>
              </a:extLst>
            </p:cNvPr>
            <p:cNvSpPr/>
            <p:nvPr/>
          </p:nvSpPr>
          <p:spPr>
            <a:xfrm>
              <a:off x="1613226" y="3385098"/>
              <a:ext cx="1254642" cy="647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E9691D2-179F-470C-AA18-027889E62548}"/>
              </a:ext>
            </a:extLst>
          </p:cNvPr>
          <p:cNvGrpSpPr/>
          <p:nvPr/>
        </p:nvGrpSpPr>
        <p:grpSpPr>
          <a:xfrm>
            <a:off x="4812115" y="683474"/>
            <a:ext cx="3709442" cy="2011680"/>
            <a:chOff x="5145302" y="712381"/>
            <a:chExt cx="3709442" cy="2011680"/>
          </a:xfrm>
        </p:grpSpPr>
        <p:pic>
          <p:nvPicPr>
            <p:cNvPr id="9" name="Picture 8">
              <a:extLst>
                <a:ext uri="{FF2B5EF4-FFF2-40B4-BE49-F238E27FC236}">
                  <a16:creationId xmlns:a16="http://schemas.microsoft.com/office/drawing/2014/main" id="{6CDF33DF-6E36-4D91-B33D-85D9A20EF4E0}"/>
                </a:ext>
              </a:extLst>
            </p:cNvPr>
            <p:cNvPicPr>
              <a:picLocks noChangeAspect="1"/>
            </p:cNvPicPr>
            <p:nvPr/>
          </p:nvPicPr>
          <p:blipFill>
            <a:blip r:embed="rId6"/>
            <a:stretch>
              <a:fillRect/>
            </a:stretch>
          </p:blipFill>
          <p:spPr>
            <a:xfrm>
              <a:off x="5145302" y="712381"/>
              <a:ext cx="3709442" cy="2011680"/>
            </a:xfrm>
            <a:prstGeom prst="rect">
              <a:avLst/>
            </a:prstGeom>
          </p:spPr>
        </p:pic>
        <p:sp>
          <p:nvSpPr>
            <p:cNvPr id="18" name="Rectangle 17">
              <a:extLst>
                <a:ext uri="{FF2B5EF4-FFF2-40B4-BE49-F238E27FC236}">
                  <a16:creationId xmlns:a16="http://schemas.microsoft.com/office/drawing/2014/main" id="{8245C756-D781-4FE1-A0C3-8013C922B3CA}"/>
                </a:ext>
              </a:extLst>
            </p:cNvPr>
            <p:cNvSpPr/>
            <p:nvPr/>
          </p:nvSpPr>
          <p:spPr>
            <a:xfrm>
              <a:off x="6416807" y="1453116"/>
              <a:ext cx="1197935" cy="1118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6CC24C1-F187-489F-8F00-1975CD20B3A7}"/>
              </a:ext>
            </a:extLst>
          </p:cNvPr>
          <p:cNvGrpSpPr/>
          <p:nvPr/>
        </p:nvGrpSpPr>
        <p:grpSpPr>
          <a:xfrm>
            <a:off x="4812115" y="2949298"/>
            <a:ext cx="3740946" cy="2011680"/>
            <a:chOff x="5145302" y="2975491"/>
            <a:chExt cx="3740946" cy="2011680"/>
          </a:xfrm>
        </p:grpSpPr>
        <p:pic>
          <p:nvPicPr>
            <p:cNvPr id="11" name="Picture 10">
              <a:extLst>
                <a:ext uri="{FF2B5EF4-FFF2-40B4-BE49-F238E27FC236}">
                  <a16:creationId xmlns:a16="http://schemas.microsoft.com/office/drawing/2014/main" id="{060EFE16-F2E8-461C-919C-FD2E8F3615CD}"/>
                </a:ext>
              </a:extLst>
            </p:cNvPr>
            <p:cNvPicPr>
              <a:picLocks noChangeAspect="1"/>
            </p:cNvPicPr>
            <p:nvPr/>
          </p:nvPicPr>
          <p:blipFill>
            <a:blip r:embed="rId7"/>
            <a:stretch>
              <a:fillRect/>
            </a:stretch>
          </p:blipFill>
          <p:spPr>
            <a:xfrm>
              <a:off x="5145302" y="2975491"/>
              <a:ext cx="3740946" cy="2011680"/>
            </a:xfrm>
            <a:prstGeom prst="rect">
              <a:avLst/>
            </a:prstGeom>
          </p:spPr>
        </p:pic>
        <p:sp>
          <p:nvSpPr>
            <p:cNvPr id="19" name="Rectangle 18">
              <a:extLst>
                <a:ext uri="{FF2B5EF4-FFF2-40B4-BE49-F238E27FC236}">
                  <a16:creationId xmlns:a16="http://schemas.microsoft.com/office/drawing/2014/main" id="{8D310E59-263E-467F-99AF-76FD23A7D785}"/>
                </a:ext>
              </a:extLst>
            </p:cNvPr>
            <p:cNvSpPr/>
            <p:nvPr/>
          </p:nvSpPr>
          <p:spPr>
            <a:xfrm>
              <a:off x="6319393" y="3340424"/>
              <a:ext cx="1006549" cy="1091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F44EDC3-69C9-4EAA-A1D9-B64A63B011D4}"/>
              </a:ext>
            </a:extLst>
          </p:cNvPr>
          <p:cNvSpPr txBox="1"/>
          <p:nvPr/>
        </p:nvSpPr>
        <p:spPr>
          <a:xfrm>
            <a:off x="504368" y="657432"/>
            <a:ext cx="2323623" cy="369332"/>
          </a:xfrm>
          <a:prstGeom prst="rect">
            <a:avLst/>
          </a:prstGeom>
          <a:noFill/>
        </p:spPr>
        <p:txBody>
          <a:bodyPr wrap="square" rtlCol="0">
            <a:spAutoFit/>
          </a:bodyPr>
          <a:lstStyle/>
          <a:p>
            <a:r>
              <a:rPr lang="en-US" dirty="0"/>
              <a:t>Chicago</a:t>
            </a:r>
          </a:p>
        </p:txBody>
      </p:sp>
      <p:sp>
        <p:nvSpPr>
          <p:cNvPr id="25" name="TextBox 24">
            <a:extLst>
              <a:ext uri="{FF2B5EF4-FFF2-40B4-BE49-F238E27FC236}">
                <a16:creationId xmlns:a16="http://schemas.microsoft.com/office/drawing/2014/main" id="{69EE9259-F637-460D-B81F-F5675F6BBF14}"/>
              </a:ext>
            </a:extLst>
          </p:cNvPr>
          <p:cNvSpPr txBox="1"/>
          <p:nvPr/>
        </p:nvSpPr>
        <p:spPr>
          <a:xfrm>
            <a:off x="3396214" y="3531551"/>
            <a:ext cx="462437" cy="369332"/>
          </a:xfrm>
          <a:prstGeom prst="rect">
            <a:avLst/>
          </a:prstGeom>
          <a:noFill/>
        </p:spPr>
        <p:txBody>
          <a:bodyPr wrap="square" rtlCol="0">
            <a:spAutoFit/>
          </a:bodyPr>
          <a:lstStyle/>
          <a:p>
            <a:r>
              <a:rPr lang="en-US" dirty="0"/>
              <a:t>LA</a:t>
            </a:r>
          </a:p>
        </p:txBody>
      </p:sp>
      <p:sp>
        <p:nvSpPr>
          <p:cNvPr id="26" name="TextBox 25">
            <a:extLst>
              <a:ext uri="{FF2B5EF4-FFF2-40B4-BE49-F238E27FC236}">
                <a16:creationId xmlns:a16="http://schemas.microsoft.com/office/drawing/2014/main" id="{8AD7814A-3779-4AA9-AC9F-331C922314D8}"/>
              </a:ext>
            </a:extLst>
          </p:cNvPr>
          <p:cNvSpPr txBox="1"/>
          <p:nvPr/>
        </p:nvSpPr>
        <p:spPr>
          <a:xfrm>
            <a:off x="4836860" y="683474"/>
            <a:ext cx="2323623" cy="369332"/>
          </a:xfrm>
          <a:prstGeom prst="rect">
            <a:avLst/>
          </a:prstGeom>
          <a:noFill/>
        </p:spPr>
        <p:txBody>
          <a:bodyPr wrap="square" rtlCol="0">
            <a:spAutoFit/>
          </a:bodyPr>
          <a:lstStyle/>
          <a:p>
            <a:r>
              <a:rPr lang="en-US" dirty="0"/>
              <a:t>Dallas</a:t>
            </a:r>
          </a:p>
        </p:txBody>
      </p:sp>
      <p:sp>
        <p:nvSpPr>
          <p:cNvPr id="27" name="TextBox 26">
            <a:extLst>
              <a:ext uri="{FF2B5EF4-FFF2-40B4-BE49-F238E27FC236}">
                <a16:creationId xmlns:a16="http://schemas.microsoft.com/office/drawing/2014/main" id="{BE624A34-1F65-4501-8E51-37F771A31D04}"/>
              </a:ext>
            </a:extLst>
          </p:cNvPr>
          <p:cNvSpPr txBox="1"/>
          <p:nvPr/>
        </p:nvSpPr>
        <p:spPr>
          <a:xfrm>
            <a:off x="4824394" y="2972842"/>
            <a:ext cx="2323623" cy="369332"/>
          </a:xfrm>
          <a:prstGeom prst="rect">
            <a:avLst/>
          </a:prstGeom>
          <a:noFill/>
        </p:spPr>
        <p:txBody>
          <a:bodyPr wrap="square" rtlCol="0">
            <a:spAutoFit/>
          </a:bodyPr>
          <a:lstStyle/>
          <a:p>
            <a:r>
              <a:rPr lang="en-US" dirty="0"/>
              <a:t>Washington DC</a:t>
            </a:r>
          </a:p>
        </p:txBody>
      </p:sp>
      <p:sp>
        <p:nvSpPr>
          <p:cNvPr id="28" name="TextBox 27">
            <a:extLst>
              <a:ext uri="{FF2B5EF4-FFF2-40B4-BE49-F238E27FC236}">
                <a16:creationId xmlns:a16="http://schemas.microsoft.com/office/drawing/2014/main" id="{5C07E056-AFBA-44DF-8025-59B467F0FE2B}"/>
              </a:ext>
            </a:extLst>
          </p:cNvPr>
          <p:cNvSpPr txBox="1"/>
          <p:nvPr/>
        </p:nvSpPr>
        <p:spPr>
          <a:xfrm>
            <a:off x="504368" y="2946592"/>
            <a:ext cx="1260050" cy="369332"/>
          </a:xfrm>
          <a:prstGeom prst="rect">
            <a:avLst/>
          </a:prstGeom>
          <a:noFill/>
        </p:spPr>
        <p:txBody>
          <a:bodyPr wrap="square" rtlCol="0">
            <a:spAutoFit/>
          </a:bodyPr>
          <a:lstStyle/>
          <a:p>
            <a:r>
              <a:rPr lang="en-US" dirty="0"/>
              <a:t>Hollywood</a:t>
            </a:r>
          </a:p>
        </p:txBody>
      </p:sp>
    </p:spTree>
    <p:extLst>
      <p:ext uri="{BB962C8B-B14F-4D97-AF65-F5344CB8AC3E}">
        <p14:creationId xmlns:p14="http://schemas.microsoft.com/office/powerpoint/2010/main" val="121785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l="-4000" r="-4000"/>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0" y="236442"/>
            <a:ext cx="5292436" cy="572700"/>
          </a:xfrm>
          <a:prstGeom prst="rect">
            <a:avLst/>
          </a:prstGeom>
          <a:solidFill>
            <a:schemeClr val="tx1">
              <a:alpha val="64000"/>
            </a:schemeClr>
          </a:solidFill>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FFF00"/>
                </a:solidFill>
                <a:effectLst>
                  <a:outerShdw blurRad="38100" dist="38100" dir="2700000" algn="tl">
                    <a:srgbClr val="000000">
                      <a:alpha val="43137"/>
                    </a:srgbClr>
                  </a:outerShdw>
                </a:effectLst>
              </a:rPr>
              <a:t>Speakeasies in San Diego</a:t>
            </a:r>
            <a:endParaRPr dirty="0">
              <a:solidFill>
                <a:srgbClr val="FFFF00"/>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25716ADC-9F5B-4768-8351-B5C2227E5FE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colorTemperature colorTemp="7200"/>
                    </a14:imgEffect>
                  </a14:imgLayer>
                </a14:imgProps>
              </a:ext>
            </a:extLst>
          </a:blip>
          <a:stretch>
            <a:fillRect/>
          </a:stretch>
        </p:blipFill>
        <p:spPr>
          <a:xfrm>
            <a:off x="5651850" y="2424545"/>
            <a:ext cx="3485224" cy="2705101"/>
          </a:xfrm>
          <a:prstGeom prst="rect">
            <a:avLst/>
          </a:prstGeom>
          <a:ln w="19050">
            <a:solidFill>
              <a:schemeClr val="tx1"/>
            </a:solidFill>
          </a:ln>
        </p:spPr>
      </p:pic>
      <p:sp>
        <p:nvSpPr>
          <p:cNvPr id="2" name="Rectangle 1">
            <a:extLst>
              <a:ext uri="{FF2B5EF4-FFF2-40B4-BE49-F238E27FC236}">
                <a16:creationId xmlns:a16="http://schemas.microsoft.com/office/drawing/2014/main" id="{008F55C2-EF29-4516-A06D-7A19FC32B0A0}"/>
              </a:ext>
            </a:extLst>
          </p:cNvPr>
          <p:cNvSpPr/>
          <p:nvPr/>
        </p:nvSpPr>
        <p:spPr>
          <a:xfrm>
            <a:off x="131617" y="4497169"/>
            <a:ext cx="3235038" cy="646331"/>
          </a:xfrm>
          <a:prstGeom prst="rect">
            <a:avLst/>
          </a:prstGeom>
          <a:noFill/>
          <a:effectLst>
            <a:outerShdw blurRad="50800" dist="50800" dir="5400000" algn="ctr" rotWithShape="0">
              <a:srgbClr val="000000"/>
            </a:outerShdw>
          </a:effectLst>
        </p:spPr>
        <p:txBody>
          <a:bodyPr wrap="square" lIns="91440" tIns="45720" rIns="91440" bIns="45720">
            <a:spAutoFit/>
          </a:bodyPr>
          <a:lstStyle/>
          <a:p>
            <a:pPr algn="ctr"/>
            <a:r>
              <a:rPr lang="en-US" sz="3600" b="1" cap="none" spc="0" dirty="0">
                <a:ln w="9525">
                  <a:solidFill>
                    <a:schemeClr val="bg1"/>
                  </a:solidFill>
                  <a:prstDash val="solid"/>
                </a:ln>
                <a:effectLst>
                  <a:outerShdw blurRad="12700" dist="38100" dir="2700000" algn="tl" rotWithShape="0">
                    <a:schemeClr val="accent4">
                      <a:lumMod val="60000"/>
                      <a:lumOff val="40000"/>
                    </a:schemeClr>
                  </a:outerShdw>
                </a:effectLst>
                <a:latin typeface="Monotype Corsiva" panose="03010101010201010101" pitchFamily="66" charset="0"/>
                <a:cs typeface="Aldhabi" panose="01000000000000000000" pitchFamily="2" charset="-78"/>
              </a:rPr>
              <a:t>Raised by Wolves</a:t>
            </a:r>
          </a:p>
        </p:txBody>
      </p:sp>
    </p:spTree>
    <p:extLst>
      <p:ext uri="{BB962C8B-B14F-4D97-AF65-F5344CB8AC3E}">
        <p14:creationId xmlns:p14="http://schemas.microsoft.com/office/powerpoint/2010/main" val="100058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290760" y="458985"/>
            <a:ext cx="30248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Conclusions	</a:t>
            </a:r>
            <a:endParaRPr dirty="0">
              <a:solidFill>
                <a:schemeClr val="bg1"/>
              </a:solidFill>
            </a:endParaRPr>
          </a:p>
        </p:txBody>
      </p:sp>
      <p:sp>
        <p:nvSpPr>
          <p:cNvPr id="91" name="Google Shape;91;p19"/>
          <p:cNvSpPr txBox="1">
            <a:spLocks noGrp="1"/>
          </p:cNvSpPr>
          <p:nvPr>
            <p:ph type="body" idx="1"/>
          </p:nvPr>
        </p:nvSpPr>
        <p:spPr>
          <a:xfrm>
            <a:off x="4383536" y="258266"/>
            <a:ext cx="4760464" cy="4885234"/>
          </a:xfrm>
          <a:prstGeom prst="rect">
            <a:avLst/>
          </a:prstGeom>
          <a:solidFill>
            <a:schemeClr val="tx1">
              <a:alpha val="50000"/>
            </a:schemeClr>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solidFill>
                  <a:schemeClr val="bg1"/>
                </a:solidFill>
              </a:rPr>
              <a:t>Summarize your discoveries</a:t>
            </a:r>
          </a:p>
          <a:p>
            <a:pPr marL="114300" indent="0">
              <a:buNone/>
            </a:pPr>
            <a:r>
              <a:rPr lang="en-US" sz="1400" i="1" dirty="0">
                <a:solidFill>
                  <a:srgbClr val="F3DBFD"/>
                </a:solidFill>
              </a:rPr>
              <a:t>- Speakeasies are more central to the downtown city areas, especially in larger cities.</a:t>
            </a:r>
          </a:p>
          <a:p>
            <a:pPr marL="114300" lvl="0" indent="0">
              <a:buNone/>
            </a:pPr>
            <a:r>
              <a:rPr lang="en-US" sz="1400" i="1" dirty="0">
                <a:solidFill>
                  <a:srgbClr val="F3DBFD"/>
                </a:solidFill>
              </a:rPr>
              <a:t>-There is almost no relationship between Price and Rating statistically.</a:t>
            </a:r>
          </a:p>
          <a:p>
            <a:pPr marL="114300" lvl="0" indent="0">
              <a:buNone/>
            </a:pPr>
            <a:r>
              <a:rPr lang="en-US" sz="1400" i="1" dirty="0">
                <a:solidFill>
                  <a:srgbClr val="F3DBFD"/>
                </a:solidFill>
              </a:rPr>
              <a:t>-Speakeasies are ranked pretty high with majority rank being 4.0 or higher </a:t>
            </a:r>
          </a:p>
          <a:p>
            <a:pPr marL="114300" lvl="0" indent="0" algn="l" rtl="0">
              <a:spcBef>
                <a:spcPts val="0"/>
              </a:spcBef>
              <a:spcAft>
                <a:spcPts val="0"/>
              </a:spcAft>
              <a:buSzPts val="1800"/>
              <a:buNone/>
            </a:pPr>
            <a:endParaRPr lang="en" sz="1800" i="1" dirty="0">
              <a:solidFill>
                <a:schemeClr val="accent4">
                  <a:lumMod val="20000"/>
                  <a:lumOff val="80000"/>
                </a:schemeClr>
              </a:solidFill>
            </a:endParaRPr>
          </a:p>
          <a:p>
            <a:pPr marL="114300" lvl="0" indent="0" algn="l" rtl="0">
              <a:spcBef>
                <a:spcPts val="0"/>
              </a:spcBef>
              <a:spcAft>
                <a:spcPts val="0"/>
              </a:spcAft>
              <a:buSzPts val="1800"/>
              <a:buNone/>
            </a:pPr>
            <a:endParaRPr sz="1800" dirty="0">
              <a:solidFill>
                <a:schemeClr val="bg1"/>
              </a:solidFill>
            </a:endParaRPr>
          </a:p>
          <a:p>
            <a:pPr marL="457200" lvl="0" indent="-342900" algn="l" rtl="0">
              <a:spcBef>
                <a:spcPts val="0"/>
              </a:spcBef>
              <a:spcAft>
                <a:spcPts val="0"/>
              </a:spcAft>
              <a:buSzPts val="1800"/>
              <a:buChar char="●"/>
            </a:pPr>
            <a:r>
              <a:rPr lang="en" sz="1800" dirty="0">
                <a:solidFill>
                  <a:schemeClr val="bg1"/>
                </a:solidFill>
              </a:rPr>
              <a:t>Comment on your work</a:t>
            </a:r>
          </a:p>
          <a:p>
            <a:pPr marL="114300" lvl="0" indent="0" algn="l" rtl="0">
              <a:spcBef>
                <a:spcPts val="0"/>
              </a:spcBef>
              <a:spcAft>
                <a:spcPts val="0"/>
              </a:spcAft>
              <a:buSzPts val="1800"/>
              <a:buNone/>
            </a:pPr>
            <a:r>
              <a:rPr lang="en-US" sz="1600" i="1" dirty="0">
                <a:solidFill>
                  <a:schemeClr val="accent6">
                    <a:lumMod val="40000"/>
                    <a:lumOff val="60000"/>
                  </a:schemeClr>
                </a:solidFill>
              </a:rPr>
              <a:t>I feel good about the change we made and what we were able to accomplish with the data we were able to collect on Speakeasies</a:t>
            </a:r>
          </a:p>
          <a:p>
            <a:pPr marL="457200" lvl="0" indent="-342900" algn="l" rtl="0">
              <a:spcBef>
                <a:spcPts val="0"/>
              </a:spcBef>
              <a:spcAft>
                <a:spcPts val="0"/>
              </a:spcAft>
              <a:buSzPts val="1800"/>
              <a:buChar char="●"/>
            </a:pPr>
            <a:endParaRPr lang="en-US" sz="1800" dirty="0">
              <a:solidFill>
                <a:schemeClr val="bg1"/>
              </a:solidFill>
            </a:endParaRPr>
          </a:p>
          <a:p>
            <a:pPr marL="457200" lvl="0" indent="-342900" algn="l" rtl="0">
              <a:spcBef>
                <a:spcPts val="0"/>
              </a:spcBef>
              <a:spcAft>
                <a:spcPts val="0"/>
              </a:spcAft>
              <a:buSzPts val="1800"/>
              <a:buChar char="●"/>
            </a:pPr>
            <a:r>
              <a:rPr lang="en" sz="1800" dirty="0">
                <a:solidFill>
                  <a:schemeClr val="bg1"/>
                </a:solidFill>
              </a:rPr>
              <a:t>How could you improve your analysis in the future? </a:t>
            </a:r>
          </a:p>
          <a:p>
            <a:pPr marL="114300" lvl="0" indent="0" algn="l" rtl="0">
              <a:spcBef>
                <a:spcPts val="0"/>
              </a:spcBef>
              <a:spcAft>
                <a:spcPts val="0"/>
              </a:spcAft>
              <a:buSzPts val="1800"/>
              <a:buNone/>
            </a:pPr>
            <a:r>
              <a:rPr lang="en-US" sz="1600" i="1" dirty="0">
                <a:solidFill>
                  <a:schemeClr val="accent2">
                    <a:lumMod val="40000"/>
                    <a:lumOff val="60000"/>
                  </a:schemeClr>
                </a:solidFill>
              </a:rPr>
              <a:t>I would have liked to incorporate population, theme,  and gender popularity into the analysis if there was more time.</a:t>
            </a:r>
            <a:endParaRPr sz="1600" i="1" dirty="0">
              <a:solidFill>
                <a:schemeClr val="accent2">
                  <a:lumMod val="40000"/>
                  <a:lumOff val="60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776820" y="4077700"/>
            <a:ext cx="5171147" cy="6902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Find an awesome Speakeasy!</a:t>
            </a:r>
            <a:endParaRPr dirty="0">
              <a:solidFill>
                <a:schemeClr val="bg1"/>
              </a:solidFill>
            </a:endParaRPr>
          </a:p>
        </p:txBody>
      </p:sp>
      <p:sp>
        <p:nvSpPr>
          <p:cNvPr id="6" name="Google Shape;90;p19">
            <a:extLst>
              <a:ext uri="{FF2B5EF4-FFF2-40B4-BE49-F238E27FC236}">
                <a16:creationId xmlns:a16="http://schemas.microsoft.com/office/drawing/2014/main" id="{B0377853-B990-4F7B-BBF6-33CCA674451D}"/>
              </a:ext>
            </a:extLst>
          </p:cNvPr>
          <p:cNvSpPr txBox="1">
            <a:spLocks/>
          </p:cNvSpPr>
          <p:nvPr/>
        </p:nvSpPr>
        <p:spPr>
          <a:xfrm>
            <a:off x="53996" y="64378"/>
            <a:ext cx="4518004" cy="670408"/>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bg1"/>
                </a:solidFill>
              </a:rPr>
              <a:t>Your Next Assignment.. </a:t>
            </a:r>
          </a:p>
        </p:txBody>
      </p:sp>
      <p:pic>
        <p:nvPicPr>
          <p:cNvPr id="8" name="Picture 7">
            <a:extLst>
              <a:ext uri="{FF2B5EF4-FFF2-40B4-BE49-F238E27FC236}">
                <a16:creationId xmlns:a16="http://schemas.microsoft.com/office/drawing/2014/main" id="{9BE407DF-5B01-4440-9BC9-CA059AC002D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5500"/>
          <a:stretch/>
        </p:blipFill>
        <p:spPr>
          <a:xfrm>
            <a:off x="3642080" y="1200150"/>
            <a:ext cx="5305887" cy="2473615"/>
          </a:xfrm>
          <a:prstGeom prst="rect">
            <a:avLst/>
          </a:prstGeom>
        </p:spPr>
      </p:pic>
      <p:pic>
        <p:nvPicPr>
          <p:cNvPr id="18" name="Picture 17">
            <a:extLst>
              <a:ext uri="{FF2B5EF4-FFF2-40B4-BE49-F238E27FC236}">
                <a16:creationId xmlns:a16="http://schemas.microsoft.com/office/drawing/2014/main" id="{2FAF66D3-6453-4BF7-B75A-C3E26908FC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12260" y="734786"/>
            <a:ext cx="2827945" cy="1917700"/>
          </a:xfrm>
          <a:prstGeom prst="rect">
            <a:avLst/>
          </a:prstGeom>
        </p:spPr>
      </p:pic>
      <p:pic>
        <p:nvPicPr>
          <p:cNvPr id="1026" name="Picture 2" descr="Image result for bordel speakeasy in chicago">
            <a:extLst>
              <a:ext uri="{FF2B5EF4-FFF2-40B4-BE49-F238E27FC236}">
                <a16:creationId xmlns:a16="http://schemas.microsoft.com/office/drawing/2014/main" id="{EC87C0D4-B959-46BB-8F07-1BAD9BCE4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60" y="2987735"/>
            <a:ext cx="2827944" cy="188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26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21302" y="124666"/>
            <a:ext cx="6997955" cy="993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You might be surprised what you </a:t>
            </a:r>
            <a:br>
              <a:rPr lang="en-US" dirty="0">
                <a:solidFill>
                  <a:schemeClr val="bg1"/>
                </a:solidFill>
              </a:rPr>
            </a:br>
            <a:r>
              <a:rPr lang="en-US" dirty="0">
                <a:solidFill>
                  <a:schemeClr val="bg1"/>
                </a:solidFill>
              </a:rPr>
              <a:t>find behind the hidden door</a:t>
            </a:r>
            <a:endParaRPr dirty="0">
              <a:solidFill>
                <a:schemeClr val="bg1"/>
              </a:solidFill>
            </a:endParaRPr>
          </a:p>
        </p:txBody>
      </p:sp>
      <p:sp>
        <p:nvSpPr>
          <p:cNvPr id="6" name="Google Shape;90;p19">
            <a:extLst>
              <a:ext uri="{FF2B5EF4-FFF2-40B4-BE49-F238E27FC236}">
                <a16:creationId xmlns:a16="http://schemas.microsoft.com/office/drawing/2014/main" id="{B0377853-B990-4F7B-BBF6-33CCA674451D}"/>
              </a:ext>
            </a:extLst>
          </p:cNvPr>
          <p:cNvSpPr txBox="1">
            <a:spLocks/>
          </p:cNvSpPr>
          <p:nvPr/>
        </p:nvSpPr>
        <p:spPr>
          <a:xfrm>
            <a:off x="53996" y="64378"/>
            <a:ext cx="4518004" cy="670408"/>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lang="en-US" dirty="0">
              <a:solidFill>
                <a:schemeClr val="bg1"/>
              </a:solidFill>
            </a:endParaRPr>
          </a:p>
        </p:txBody>
      </p:sp>
      <p:pic>
        <p:nvPicPr>
          <p:cNvPr id="5" name="Picture 4">
            <a:extLst>
              <a:ext uri="{FF2B5EF4-FFF2-40B4-BE49-F238E27FC236}">
                <a16:creationId xmlns:a16="http://schemas.microsoft.com/office/drawing/2014/main" id="{5B6E2C51-8FDF-4DA6-A605-52867B0E25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83769" y="2453729"/>
            <a:ext cx="3670976" cy="2449229"/>
          </a:xfrm>
          <a:prstGeom prst="rect">
            <a:avLst/>
          </a:prstGeom>
          <a:scene3d>
            <a:camera prst="isometricOffAxis2Left"/>
            <a:lightRig rig="threePt" dir="t"/>
          </a:scene3d>
        </p:spPr>
      </p:pic>
      <p:pic>
        <p:nvPicPr>
          <p:cNvPr id="14" name="Picture 13">
            <a:extLst>
              <a:ext uri="{FF2B5EF4-FFF2-40B4-BE49-F238E27FC236}">
                <a16:creationId xmlns:a16="http://schemas.microsoft.com/office/drawing/2014/main" id="{B3112FB6-4180-45AE-B30B-E8DC688B646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94614" y="348444"/>
            <a:ext cx="3195390" cy="1881507"/>
          </a:xfrm>
          <a:prstGeom prst="rect">
            <a:avLst/>
          </a:prstGeom>
          <a:scene3d>
            <a:camera prst="isometricOffAxis2Left"/>
            <a:lightRig rig="threePt" dir="t"/>
          </a:scene3d>
        </p:spPr>
      </p:pic>
      <p:pic>
        <p:nvPicPr>
          <p:cNvPr id="16" name="Picture 15">
            <a:extLst>
              <a:ext uri="{FF2B5EF4-FFF2-40B4-BE49-F238E27FC236}">
                <a16:creationId xmlns:a16="http://schemas.microsoft.com/office/drawing/2014/main" id="{1E9BEED1-3A4F-42DE-8E50-E217DF43EBB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05030" y="1483260"/>
            <a:ext cx="4815125" cy="3210083"/>
          </a:xfrm>
          <a:prstGeom prst="rect">
            <a:avLst/>
          </a:prstGeom>
        </p:spPr>
      </p:pic>
    </p:spTree>
    <p:extLst>
      <p:ext uri="{BB962C8B-B14F-4D97-AF65-F5344CB8AC3E}">
        <p14:creationId xmlns:p14="http://schemas.microsoft.com/office/powerpoint/2010/main" val="742525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95865" y="818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effectLst>
                  <a:outerShdw blurRad="38100" dist="38100" dir="2700000" algn="tl">
                    <a:srgbClr val="000000">
                      <a:alpha val="43137"/>
                    </a:srgbClr>
                  </a:outerShdw>
                </a:effectLst>
                <a:latin typeface="Bahnschrift Light SemiCondensed" panose="020B0502040204020203" pitchFamily="34" charset="0"/>
                <a:cs typeface="Aparajita" panose="020B0502040204020203" pitchFamily="18" charset="0"/>
              </a:rPr>
              <a:t>Are Speakeasies really a secret?</a:t>
            </a:r>
            <a:endParaRPr sz="1400" b="1" dirty="0">
              <a:solidFill>
                <a:schemeClr val="bg1"/>
              </a:solidFill>
              <a:effectLst>
                <a:outerShdw blurRad="38100" dist="38100" dir="2700000" algn="tl">
                  <a:srgbClr val="000000">
                    <a:alpha val="43137"/>
                  </a:srgbClr>
                </a:outerShdw>
              </a:effectLst>
              <a:latin typeface="Bahnschrift Light SemiCondensed" panose="020B0502040204020203" pitchFamily="34" charset="0"/>
              <a:cs typeface="Aparajita" panose="020B0502040204020203" pitchFamily="18" charset="0"/>
            </a:endParaRPr>
          </a:p>
        </p:txBody>
      </p:sp>
      <p:sp>
        <p:nvSpPr>
          <p:cNvPr id="61" name="Google Shape;61;p14"/>
          <p:cNvSpPr txBox="1">
            <a:spLocks noGrp="1"/>
          </p:cNvSpPr>
          <p:nvPr>
            <p:ph type="body" idx="1"/>
          </p:nvPr>
        </p:nvSpPr>
        <p:spPr>
          <a:xfrm>
            <a:off x="0" y="2452914"/>
            <a:ext cx="3388179" cy="2690586"/>
          </a:xfrm>
          <a:prstGeom prst="rect">
            <a:avLst/>
          </a:prstGeom>
          <a:gradFill flip="none" rotWithShape="1">
            <a:gsLst>
              <a:gs pos="0">
                <a:schemeClr val="accent4">
                  <a:lumMod val="75000"/>
                  <a:alpha val="0"/>
                </a:schemeClr>
              </a:gs>
              <a:gs pos="71000">
                <a:schemeClr val="tx1">
                  <a:alpha val="63000"/>
                </a:schemeClr>
              </a:gs>
            </a:gsLst>
            <a:lin ang="0" scaled="1"/>
            <a:tileRect/>
          </a:gradFill>
        </p:spPr>
        <p:txBody>
          <a:bodyPr spcFirstLastPara="1" wrap="square" lIns="91425" tIns="91425" rIns="91425" bIns="91425" anchor="t" anchorCtr="0">
            <a:noAutofit/>
          </a:bodyPr>
          <a:lstStyle/>
          <a:p>
            <a:pPr marL="114300" lvl="0" indent="0" algn="l" rtl="0">
              <a:lnSpc>
                <a:spcPct val="150000"/>
              </a:lnSpc>
              <a:spcBef>
                <a:spcPts val="0"/>
              </a:spcBef>
              <a:spcAft>
                <a:spcPts val="600"/>
              </a:spcAft>
              <a:buSzPts val="1800"/>
              <a:buNone/>
            </a:pPr>
            <a:r>
              <a:rPr lang="en" dirty="0">
                <a:solidFill>
                  <a:schemeClr val="bg1"/>
                </a:solidFill>
                <a:latin typeface="Bahnschrift SemiBold Condensed" panose="020B0502040204020203" pitchFamily="34" charset="0"/>
              </a:rPr>
              <a:t>Specific Question/Hypothesis? </a:t>
            </a:r>
          </a:p>
          <a:p>
            <a:pPr>
              <a:spcAft>
                <a:spcPts val="600"/>
              </a:spcAft>
              <a:buFont typeface="Wingdings" panose="05000000000000000000" pitchFamily="2" charset="2"/>
              <a:buChar char="§"/>
            </a:pPr>
            <a:r>
              <a:rPr lang="en-US" sz="2000" dirty="0">
                <a:solidFill>
                  <a:schemeClr val="bg1"/>
                </a:solidFill>
                <a:latin typeface="Bahnschrift SemiLight Condensed" panose="020B0502040204020203" pitchFamily="34" charset="0"/>
              </a:rPr>
              <a:t>How popular are speakeasies in the United States?</a:t>
            </a:r>
            <a:endParaRPr sz="2000" dirty="0">
              <a:solidFill>
                <a:schemeClr val="bg1"/>
              </a:solidFill>
              <a:latin typeface="Bahnschrift SemiLight Condensed" panose="020B0502040204020203" pitchFamily="34" charset="0"/>
            </a:endParaRPr>
          </a:p>
          <a:p>
            <a:pPr>
              <a:spcAft>
                <a:spcPts val="600"/>
              </a:spcAft>
              <a:buFont typeface="Wingdings" panose="05000000000000000000" pitchFamily="2" charset="2"/>
              <a:buChar char="§"/>
            </a:pPr>
            <a:r>
              <a:rPr lang="en-US" sz="2000" dirty="0">
                <a:solidFill>
                  <a:schemeClr val="bg1"/>
                </a:solidFill>
                <a:latin typeface="Bahnschrift SemiLight Condensed" panose="020B0502040204020203" pitchFamily="34" charset="0"/>
              </a:rPr>
              <a:t>Do speakeasies only exist only in major cities?</a:t>
            </a:r>
          </a:p>
          <a:p>
            <a:pPr>
              <a:buFont typeface="Wingdings" panose="05000000000000000000" pitchFamily="2" charset="2"/>
              <a:buChar char="§"/>
            </a:pPr>
            <a:r>
              <a:rPr lang="en-US" sz="2000" dirty="0">
                <a:solidFill>
                  <a:schemeClr val="bg1"/>
                </a:solidFill>
                <a:latin typeface="Bahnschrift SemiLight Condensed" panose="020B0502040204020203" pitchFamily="34" charset="0"/>
              </a:rPr>
              <a:t>What is the average popularity rating of speakeasies by state?</a:t>
            </a:r>
          </a:p>
          <a:p>
            <a:pPr>
              <a:buFont typeface="Wingdings" panose="05000000000000000000" pitchFamily="2" charset="2"/>
              <a:buChar char="§"/>
            </a:pPr>
            <a:endParaRPr lang="en-US" sz="2000" dirty="0">
              <a:solidFill>
                <a:schemeClr val="bg1"/>
              </a:solidFill>
            </a:endParaRPr>
          </a:p>
          <a:p>
            <a:pPr lvl="1" indent="-342900">
              <a:spcBef>
                <a:spcPts val="0"/>
              </a:spcBef>
              <a:buSzPts val="1800"/>
              <a:buChar char="●"/>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2000" b="-12000"/>
          </a:stretch>
        </a:blip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Data Source(s)</a:t>
            </a:r>
            <a:endParaRPr dirty="0">
              <a:solidFill>
                <a:schemeClr val="bg1"/>
              </a:solidFill>
            </a:endParaRPr>
          </a:p>
        </p:txBody>
      </p:sp>
      <p:sp>
        <p:nvSpPr>
          <p:cNvPr id="67" name="Google Shape;67;p15"/>
          <p:cNvSpPr txBox="1">
            <a:spLocks noGrp="1"/>
          </p:cNvSpPr>
          <p:nvPr>
            <p:ph type="body" idx="1"/>
          </p:nvPr>
        </p:nvSpPr>
        <p:spPr>
          <a:xfrm>
            <a:off x="311700" y="2060462"/>
            <a:ext cx="5670000" cy="2418606"/>
          </a:xfrm>
          <a:prstGeom prst="rect">
            <a:avLst/>
          </a:prstGeom>
        </p:spPr>
        <p:txBody>
          <a:bodyPr spcFirstLastPara="1" wrap="square" lIns="91425" tIns="91425" rIns="91425" bIns="91425" anchor="t" anchorCtr="0">
            <a:noAutofit/>
          </a:bodyPr>
          <a:lstStyle/>
          <a:p>
            <a:pPr lvl="0"/>
            <a:r>
              <a:rPr lang="en-US" dirty="0">
                <a:solidFill>
                  <a:schemeClr val="bg1"/>
                </a:solidFill>
              </a:rPr>
              <a:t>Google Maps API</a:t>
            </a:r>
          </a:p>
          <a:p>
            <a:pPr marL="914400" lvl="1" indent="-317500" algn="l" rtl="0">
              <a:spcBef>
                <a:spcPts val="0"/>
              </a:spcBef>
              <a:spcAft>
                <a:spcPts val="0"/>
              </a:spcAft>
              <a:buSzPts val="1400"/>
              <a:buChar char="○"/>
            </a:pPr>
            <a:r>
              <a:rPr lang="en-US" dirty="0">
                <a:solidFill>
                  <a:schemeClr val="bg1"/>
                </a:solidFill>
              </a:rPr>
              <a:t>City and State Names</a:t>
            </a:r>
          </a:p>
          <a:p>
            <a:pPr marL="914400" lvl="1" indent="-317500" algn="l" rtl="0">
              <a:spcBef>
                <a:spcPts val="0"/>
              </a:spcBef>
              <a:spcAft>
                <a:spcPts val="0"/>
              </a:spcAft>
              <a:buSzPts val="1400"/>
              <a:buChar char="○"/>
            </a:pPr>
            <a:r>
              <a:rPr lang="en-US" dirty="0">
                <a:solidFill>
                  <a:schemeClr val="bg1"/>
                </a:solidFill>
              </a:rPr>
              <a:t>Longitude and Latitude data</a:t>
            </a:r>
          </a:p>
          <a:p>
            <a:pPr marL="914400" lvl="1" indent="-317500" algn="l" rtl="0">
              <a:spcBef>
                <a:spcPts val="0"/>
              </a:spcBef>
              <a:spcAft>
                <a:spcPts val="0"/>
              </a:spcAft>
              <a:buSzPts val="1400"/>
              <a:buChar char="○"/>
            </a:pPr>
            <a:endParaRPr dirty="0">
              <a:solidFill>
                <a:schemeClr val="bg1"/>
              </a:solidFill>
            </a:endParaRPr>
          </a:p>
          <a:p>
            <a:pPr marL="457200" lvl="0" indent="-342900" algn="l" rtl="0">
              <a:spcBef>
                <a:spcPts val="0"/>
              </a:spcBef>
              <a:spcAft>
                <a:spcPts val="0"/>
              </a:spcAft>
              <a:buSzPts val="1800"/>
              <a:buChar char="●"/>
            </a:pPr>
            <a:r>
              <a:rPr lang="en-US" dirty="0">
                <a:solidFill>
                  <a:schemeClr val="bg1"/>
                </a:solidFill>
              </a:rPr>
              <a:t>Yelp API</a:t>
            </a:r>
            <a:endParaRPr dirty="0">
              <a:solidFill>
                <a:schemeClr val="bg1"/>
              </a:solidFill>
            </a:endParaRPr>
          </a:p>
          <a:p>
            <a:pPr marL="914400" lvl="1" indent="-317500" algn="l" rtl="0">
              <a:spcBef>
                <a:spcPts val="0"/>
              </a:spcBef>
              <a:spcAft>
                <a:spcPts val="0"/>
              </a:spcAft>
              <a:buSzPts val="1400"/>
              <a:buChar char="○"/>
            </a:pPr>
            <a:r>
              <a:rPr lang="en-US" dirty="0">
                <a:solidFill>
                  <a:schemeClr val="bg1"/>
                </a:solidFill>
              </a:rPr>
              <a:t>Speakeasy Businesses</a:t>
            </a:r>
          </a:p>
          <a:p>
            <a:pPr marL="914400" lvl="1" indent="-317500" algn="l" rtl="0">
              <a:spcBef>
                <a:spcPts val="0"/>
              </a:spcBef>
              <a:spcAft>
                <a:spcPts val="0"/>
              </a:spcAft>
              <a:buSzPts val="1400"/>
              <a:buChar char="○"/>
            </a:pPr>
            <a:r>
              <a:rPr lang="en-US" dirty="0">
                <a:solidFill>
                  <a:schemeClr val="bg1"/>
                </a:solidFill>
              </a:rPr>
              <a:t>Rating</a:t>
            </a:r>
          </a:p>
          <a:p>
            <a:pPr marL="914400" lvl="1" indent="-317500" algn="l" rtl="0">
              <a:spcBef>
                <a:spcPts val="0"/>
              </a:spcBef>
              <a:spcAft>
                <a:spcPts val="0"/>
              </a:spcAft>
              <a:buSzPts val="1400"/>
              <a:buChar char="○"/>
            </a:pPr>
            <a:r>
              <a:rPr lang="en-US" dirty="0">
                <a:solidFill>
                  <a:schemeClr val="bg1"/>
                </a:solidFill>
              </a:rPr>
              <a:t>Price points</a:t>
            </a:r>
            <a:br>
              <a:rPr lang="en" dirty="0">
                <a:solidFill>
                  <a:schemeClr val="bg1"/>
                </a:solidFill>
              </a:rPr>
            </a:br>
            <a:endParaRPr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2000" b="-12000"/>
          </a:stretch>
        </a:blipFill>
        <a:effectLst/>
      </p:bgPr>
    </p:bg>
    <p:spTree>
      <p:nvGrpSpPr>
        <p:cNvPr id="1" name="Shape 65"/>
        <p:cNvGrpSpPr/>
        <p:nvPr/>
      </p:nvGrpSpPr>
      <p:grpSpPr>
        <a:xfrm>
          <a:off x="0" y="0"/>
          <a:ext cx="0" cy="0"/>
          <a:chOff x="0" y="0"/>
          <a:chExt cx="0" cy="0"/>
        </a:xfrm>
      </p:grpSpPr>
      <p:sp>
        <p:nvSpPr>
          <p:cNvPr id="2" name="Rectangle 1">
            <a:extLst>
              <a:ext uri="{FF2B5EF4-FFF2-40B4-BE49-F238E27FC236}">
                <a16:creationId xmlns:a16="http://schemas.microsoft.com/office/drawing/2014/main" id="{0F0AB0DD-8A7A-4124-A3E6-78B6DD8CF0F5}"/>
              </a:ext>
            </a:extLst>
          </p:cNvPr>
          <p:cNvSpPr/>
          <p:nvPr/>
        </p:nvSpPr>
        <p:spPr>
          <a:xfrm>
            <a:off x="86591" y="1468756"/>
            <a:ext cx="8970818" cy="3462486"/>
          </a:xfrm>
          <a:prstGeom prst="rect">
            <a:avLst/>
          </a:prstGeom>
          <a:solidFill>
            <a:schemeClr val="tx1">
              <a:alpha val="32000"/>
            </a:schemeClr>
          </a:solidFill>
        </p:spPr>
        <p:txBody>
          <a:bodyPr wrap="square">
            <a:spAutoFit/>
          </a:bodyPr>
          <a:lstStyle/>
          <a:p>
            <a:pPr marL="457200" lvl="0" indent="-342900">
              <a:spcBef>
                <a:spcPts val="1600"/>
              </a:spcBef>
              <a:spcAft>
                <a:spcPts val="1200"/>
              </a:spcAft>
              <a:buSzPts val="1800"/>
              <a:buChar char="●"/>
            </a:pPr>
            <a:r>
              <a:rPr lang="en-US" sz="2000" b="1" dirty="0">
                <a:solidFill>
                  <a:schemeClr val="bg1"/>
                </a:solidFill>
              </a:rPr>
              <a:t>Problem 1 : </a:t>
            </a:r>
            <a:r>
              <a:rPr lang="en-US" sz="2000" dirty="0">
                <a:solidFill>
                  <a:schemeClr val="bg1"/>
                </a:solidFill>
              </a:rPr>
              <a:t>Originally, the scope of our project was on the subject of crime data, drug abuse and rehabilitation facilities. Unfortunately, finding a geolocated crime database with any sort of drug categorization proved to be challenging.</a:t>
            </a:r>
          </a:p>
          <a:p>
            <a:pPr marL="914400" lvl="1" indent="-317500">
              <a:spcAft>
                <a:spcPts val="1800"/>
              </a:spcAft>
              <a:buSzPts val="1400"/>
              <a:buChar char="○"/>
            </a:pPr>
            <a:r>
              <a:rPr lang="en-US" sz="1600" dirty="0">
                <a:solidFill>
                  <a:schemeClr val="bg1"/>
                </a:solidFill>
              </a:rPr>
              <a:t>We decided to change course and came up with a fun alternative; to research Speakeasies using the Yelp API. </a:t>
            </a:r>
          </a:p>
          <a:p>
            <a:pPr marL="425450" indent="-285750">
              <a:spcAft>
                <a:spcPts val="1200"/>
              </a:spcAft>
              <a:buSzPts val="1400"/>
              <a:buFont typeface="Arial" panose="020B0604020202020204" pitchFamily="34" charset="0"/>
              <a:buChar char="•"/>
            </a:pPr>
            <a:r>
              <a:rPr lang="en-US" sz="2000" b="1" dirty="0">
                <a:solidFill>
                  <a:schemeClr val="bg1"/>
                </a:solidFill>
              </a:rPr>
              <a:t>Problem 2: </a:t>
            </a:r>
            <a:r>
              <a:rPr lang="en-US" sz="2000" dirty="0">
                <a:solidFill>
                  <a:schemeClr val="bg1"/>
                </a:solidFill>
              </a:rPr>
              <a:t>There are a lot more speakeasies that exist than we had anticipated which made plotting a map quite difficult to accomplish on our laptops. We ran into the reoccurring situation of our computers running out of memory. </a:t>
            </a:r>
          </a:p>
          <a:p>
            <a:pPr marL="914400" lvl="1" indent="-317500">
              <a:buSzPts val="1400"/>
              <a:buChar char="○"/>
            </a:pPr>
            <a:r>
              <a:rPr lang="en-US" sz="1600" dirty="0">
                <a:solidFill>
                  <a:schemeClr val="bg1"/>
                </a:solidFill>
              </a:rPr>
              <a:t>We decided to filter out some of the smaller cities, based on population, for our map plots and went with a more focused view of the data to be able to plot.</a:t>
            </a:r>
          </a:p>
        </p:txBody>
      </p:sp>
      <p:sp>
        <p:nvSpPr>
          <p:cNvPr id="9" name="Google Shape;72;p16">
            <a:extLst>
              <a:ext uri="{FF2B5EF4-FFF2-40B4-BE49-F238E27FC236}">
                <a16:creationId xmlns:a16="http://schemas.microsoft.com/office/drawing/2014/main" id="{B62F2350-34CE-4F3F-955E-4B087828ADA6}"/>
              </a:ext>
            </a:extLst>
          </p:cNvPr>
          <p:cNvSpPr txBox="1">
            <a:spLocks noGrp="1"/>
          </p:cNvSpPr>
          <p:nvPr>
            <p:ph type="title"/>
          </p:nvPr>
        </p:nvSpPr>
        <p:spPr>
          <a:xfrm>
            <a:off x="311700" y="38268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Challenges</a:t>
            </a:r>
            <a:endParaRPr dirty="0">
              <a:solidFill>
                <a:schemeClr val="bg1"/>
              </a:solidFill>
            </a:endParaRPr>
          </a:p>
        </p:txBody>
      </p:sp>
    </p:spTree>
    <p:extLst>
      <p:ext uri="{BB962C8B-B14F-4D97-AF65-F5344CB8AC3E}">
        <p14:creationId xmlns:p14="http://schemas.microsoft.com/office/powerpoint/2010/main" val="2788945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99280" y="23644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Question (1)</a:t>
            </a:r>
            <a:endParaRPr dirty="0">
              <a:solidFill>
                <a:schemeClr val="bg1"/>
              </a:solidFill>
            </a:endParaRPr>
          </a:p>
        </p:txBody>
      </p:sp>
      <p:sp>
        <p:nvSpPr>
          <p:cNvPr id="6" name="TextBox 5">
            <a:extLst>
              <a:ext uri="{FF2B5EF4-FFF2-40B4-BE49-F238E27FC236}">
                <a16:creationId xmlns:a16="http://schemas.microsoft.com/office/drawing/2014/main" id="{798A35E7-D802-4EBE-92FD-EDD9F0780848}"/>
              </a:ext>
            </a:extLst>
          </p:cNvPr>
          <p:cNvSpPr txBox="1"/>
          <p:nvPr/>
        </p:nvSpPr>
        <p:spPr>
          <a:xfrm>
            <a:off x="3493986" y="236442"/>
            <a:ext cx="5176702" cy="707886"/>
          </a:xfrm>
          <a:prstGeom prst="rect">
            <a:avLst/>
          </a:prstGeom>
          <a:solidFill>
            <a:schemeClr val="tx1">
              <a:alpha val="18000"/>
            </a:schemeClr>
          </a:solidFill>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Is their any correlation to the overall rating of a speakeasy based on the price point?</a:t>
            </a:r>
          </a:p>
        </p:txBody>
      </p:sp>
      <p:pic>
        <p:nvPicPr>
          <p:cNvPr id="12" name="Picture 11">
            <a:extLst>
              <a:ext uri="{FF2B5EF4-FFF2-40B4-BE49-F238E27FC236}">
                <a16:creationId xmlns:a16="http://schemas.microsoft.com/office/drawing/2014/main" id="{6BEA3E72-FD48-4A1C-A748-377290E91AB2}"/>
              </a:ext>
            </a:extLst>
          </p:cNvPr>
          <p:cNvPicPr>
            <a:picLocks noChangeAspect="1"/>
          </p:cNvPicPr>
          <p:nvPr/>
        </p:nvPicPr>
        <p:blipFill>
          <a:blip r:embed="rId5">
            <a:grayscl/>
          </a:blip>
          <a:stretch>
            <a:fillRect/>
          </a:stretch>
        </p:blipFill>
        <p:spPr>
          <a:xfrm>
            <a:off x="373142" y="1199366"/>
            <a:ext cx="2743200" cy="1828800"/>
          </a:xfrm>
          <a:prstGeom prst="rect">
            <a:avLst/>
          </a:prstGeom>
          <a:effectLst>
            <a:glow>
              <a:schemeClr val="accent4">
                <a:lumMod val="50000"/>
              </a:schemeClr>
            </a:glow>
            <a:softEdge rad="63500"/>
          </a:effectLst>
        </p:spPr>
      </p:pic>
      <p:pic>
        <p:nvPicPr>
          <p:cNvPr id="8" name="Picture 7">
            <a:extLst>
              <a:ext uri="{FF2B5EF4-FFF2-40B4-BE49-F238E27FC236}">
                <a16:creationId xmlns:a16="http://schemas.microsoft.com/office/drawing/2014/main" id="{3E065457-41B1-4C31-9C4F-8F5F32874F20}"/>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Lst>
          </a:blip>
          <a:stretch>
            <a:fillRect/>
          </a:stretch>
        </p:blipFill>
        <p:spPr>
          <a:xfrm>
            <a:off x="1738843" y="3155547"/>
            <a:ext cx="2743200" cy="1828800"/>
          </a:xfrm>
          <a:prstGeom prst="rect">
            <a:avLst/>
          </a:prstGeom>
          <a:effectLst>
            <a:glow>
              <a:schemeClr val="accent4">
                <a:lumMod val="50000"/>
              </a:schemeClr>
            </a:glow>
            <a:softEdge rad="63500"/>
          </a:effectLst>
        </p:spPr>
      </p:pic>
      <p:pic>
        <p:nvPicPr>
          <p:cNvPr id="10" name="Picture 9">
            <a:extLst>
              <a:ext uri="{FF2B5EF4-FFF2-40B4-BE49-F238E27FC236}">
                <a16:creationId xmlns:a16="http://schemas.microsoft.com/office/drawing/2014/main" id="{789A18BC-59FA-4782-8564-8BF7C965EC85}"/>
              </a:ext>
            </a:extLst>
          </p:cNvPr>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11200"/>
                    </a14:imgEffect>
                    <a14:imgEffect>
                      <a14:saturation sat="400000"/>
                    </a14:imgEffect>
                  </a14:imgLayer>
                </a14:imgProps>
              </a:ext>
            </a:extLst>
          </a:blip>
          <a:stretch>
            <a:fillRect/>
          </a:stretch>
        </p:blipFill>
        <p:spPr>
          <a:xfrm>
            <a:off x="3442095" y="1191135"/>
            <a:ext cx="2743200" cy="1828800"/>
          </a:xfrm>
          <a:prstGeom prst="rect">
            <a:avLst/>
          </a:prstGeom>
          <a:effectLst>
            <a:glow>
              <a:schemeClr val="accent4">
                <a:lumMod val="50000"/>
              </a:schemeClr>
            </a:glow>
            <a:softEdge rad="63500"/>
          </a:effectLst>
        </p:spPr>
      </p:pic>
      <p:pic>
        <p:nvPicPr>
          <p:cNvPr id="5" name="Picture 4">
            <a:extLst>
              <a:ext uri="{FF2B5EF4-FFF2-40B4-BE49-F238E27FC236}">
                <a16:creationId xmlns:a16="http://schemas.microsoft.com/office/drawing/2014/main" id="{4BA2ECF0-D17F-4641-A653-5447CAAEB022}"/>
              </a:ext>
            </a:extLst>
          </p:cNvPr>
          <p:cNvPicPr>
            <a:picLocks noChangeAspect="1"/>
          </p:cNvPicPr>
          <p:nvPr/>
        </p:nvPicPr>
        <p:blipFill>
          <a:blip r:embed="rId10">
            <a:duotone>
              <a:schemeClr val="accent2">
                <a:shade val="45000"/>
                <a:satMod val="135000"/>
              </a:schemeClr>
              <a:prstClr val="white"/>
            </a:duotone>
            <a:extLst>
              <a:ext uri="{BEBA8EAE-BF5A-486C-A8C5-ECC9F3942E4B}">
                <a14:imgProps xmlns:a14="http://schemas.microsoft.com/office/drawing/2010/main">
                  <a14:imgLayer r:embed="rId11">
                    <a14:imgEffect>
                      <a14:sharpenSoften amount="25000"/>
                    </a14:imgEffect>
                    <a14:imgEffect>
                      <a14:colorTemperature colorTemp="11200"/>
                    </a14:imgEffect>
                    <a14:imgEffect>
                      <a14:saturation sat="400000"/>
                    </a14:imgEffect>
                  </a14:imgLayer>
                </a14:imgProps>
              </a:ext>
            </a:extLst>
          </a:blip>
          <a:stretch>
            <a:fillRect/>
          </a:stretch>
        </p:blipFill>
        <p:spPr>
          <a:xfrm>
            <a:off x="4833200" y="3155547"/>
            <a:ext cx="2743200" cy="1828800"/>
          </a:xfrm>
          <a:prstGeom prst="rect">
            <a:avLst/>
          </a:prstGeom>
          <a:effectLst>
            <a:glow>
              <a:schemeClr val="accent4">
                <a:lumMod val="50000"/>
              </a:schemeClr>
            </a:glow>
            <a:softEdge rad="63500"/>
          </a:effectLst>
        </p:spPr>
      </p:pic>
      <p:pic>
        <p:nvPicPr>
          <p:cNvPr id="19" name="Picture 18">
            <a:extLst>
              <a:ext uri="{FF2B5EF4-FFF2-40B4-BE49-F238E27FC236}">
                <a16:creationId xmlns:a16="http://schemas.microsoft.com/office/drawing/2014/main" id="{BDCF0819-B2A0-4E8C-B559-6A90466FD5A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7908981" y="608623"/>
            <a:ext cx="339907" cy="242712"/>
          </a:xfrm>
          <a:prstGeom prst="rect">
            <a:avLst/>
          </a:prstGeom>
        </p:spPr>
      </p:pic>
      <p:pic>
        <p:nvPicPr>
          <p:cNvPr id="22" name="Picture 21">
            <a:extLst>
              <a:ext uri="{FF2B5EF4-FFF2-40B4-BE49-F238E27FC236}">
                <a16:creationId xmlns:a16="http://schemas.microsoft.com/office/drawing/2014/main" id="{FB208738-A06D-400E-83F2-FC3B5E02F12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7283983" y="608623"/>
            <a:ext cx="339907" cy="242712"/>
          </a:xfrm>
          <a:prstGeom prst="rect">
            <a:avLst/>
          </a:prstGeom>
        </p:spPr>
      </p:pic>
      <p:pic>
        <p:nvPicPr>
          <p:cNvPr id="23" name="Picture 22">
            <a:extLst>
              <a:ext uri="{FF2B5EF4-FFF2-40B4-BE49-F238E27FC236}">
                <a16:creationId xmlns:a16="http://schemas.microsoft.com/office/drawing/2014/main" id="{626C03B3-ABB6-4CA1-8A36-AF68DEFBC7B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8067656" y="608623"/>
            <a:ext cx="339907" cy="242712"/>
          </a:xfrm>
          <a:prstGeom prst="rect">
            <a:avLst/>
          </a:prstGeom>
        </p:spPr>
      </p:pic>
      <p:pic>
        <p:nvPicPr>
          <p:cNvPr id="24" name="Picture 23">
            <a:extLst>
              <a:ext uri="{FF2B5EF4-FFF2-40B4-BE49-F238E27FC236}">
                <a16:creationId xmlns:a16="http://schemas.microsoft.com/office/drawing/2014/main" id="{3F49C8B2-4C5A-4A89-99FB-D725098B462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8232680" y="608623"/>
            <a:ext cx="339907" cy="242712"/>
          </a:xfrm>
          <a:prstGeom prst="rect">
            <a:avLst/>
          </a:prstGeom>
        </p:spPr>
      </p:pic>
      <p:pic>
        <p:nvPicPr>
          <p:cNvPr id="25" name="Picture 24">
            <a:extLst>
              <a:ext uri="{FF2B5EF4-FFF2-40B4-BE49-F238E27FC236}">
                <a16:creationId xmlns:a16="http://schemas.microsoft.com/office/drawing/2014/main" id="{B827C5B9-6493-4EC6-B64D-F5AC4A164392}"/>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837473B0-CC2E-450A-ABE3-18F120FF3D39}">
                <a1611:picAttrSrcUrl xmlns:a1611="http://schemas.microsoft.com/office/drawing/2016/11/main" r:id="rId14"/>
              </a:ext>
            </a:extLst>
          </a:blip>
          <a:stretch>
            <a:fillRect/>
          </a:stretch>
        </p:blipFill>
        <p:spPr>
          <a:xfrm>
            <a:off x="8394235" y="608623"/>
            <a:ext cx="339907" cy="242712"/>
          </a:xfrm>
          <a:prstGeom prst="rect">
            <a:avLst/>
          </a:prstGeom>
        </p:spPr>
      </p:pic>
      <p:sp>
        <p:nvSpPr>
          <p:cNvPr id="26" name="Arrow: Right 25">
            <a:extLst>
              <a:ext uri="{FF2B5EF4-FFF2-40B4-BE49-F238E27FC236}">
                <a16:creationId xmlns:a16="http://schemas.microsoft.com/office/drawing/2014/main" id="{4A03F987-05BE-4125-A473-2DA3B7D684F7}"/>
              </a:ext>
            </a:extLst>
          </p:cNvPr>
          <p:cNvSpPr/>
          <p:nvPr/>
        </p:nvSpPr>
        <p:spPr>
          <a:xfrm>
            <a:off x="7618961" y="666750"/>
            <a:ext cx="290021" cy="117557"/>
          </a:xfrm>
          <a:prstGeom prst="rightArrow">
            <a:avLst/>
          </a:prstGeom>
          <a:solidFill>
            <a:srgbClr val="D8BB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675E865-84E4-4817-A722-30E0F5C56E3E}"/>
              </a:ext>
            </a:extLst>
          </p:cNvPr>
          <p:cNvSpPr/>
          <p:nvPr/>
        </p:nvSpPr>
        <p:spPr>
          <a:xfrm>
            <a:off x="6407683" y="1526288"/>
            <a:ext cx="2743200" cy="923330"/>
          </a:xfrm>
          <a:prstGeom prst="rect">
            <a:avLst/>
          </a:prstGeom>
          <a:solidFill>
            <a:schemeClr val="tx1">
              <a:alpha val="36000"/>
            </a:schemeClr>
          </a:solidFill>
        </p:spPr>
        <p:txBody>
          <a:bodyPr wrap="square">
            <a:spAutoFit/>
          </a:bodyPr>
          <a:lstStyle/>
          <a:p>
            <a:r>
              <a:rPr lang="en-US" dirty="0">
                <a:solidFill>
                  <a:schemeClr val="bg1"/>
                </a:solidFill>
              </a:rPr>
              <a:t>The Correlation Coefficient between Ratings and Price is -0.06435.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41194" y="107068"/>
            <a:ext cx="37963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Question (2)</a:t>
            </a:r>
            <a:endParaRPr dirty="0">
              <a:solidFill>
                <a:schemeClr val="bg1"/>
              </a:solidFill>
            </a:endParaRPr>
          </a:p>
        </p:txBody>
      </p:sp>
      <p:pic>
        <p:nvPicPr>
          <p:cNvPr id="4" name="Picture 3">
            <a:extLst>
              <a:ext uri="{FF2B5EF4-FFF2-40B4-BE49-F238E27FC236}">
                <a16:creationId xmlns:a16="http://schemas.microsoft.com/office/drawing/2014/main" id="{3629A809-3401-4216-8A29-8065E6B46E96}"/>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3763322" y="307959"/>
            <a:ext cx="4999747" cy="2812358"/>
          </a:xfrm>
          <a:prstGeom prst="rect">
            <a:avLst/>
          </a:prstGeom>
          <a:ln>
            <a:noFill/>
          </a:ln>
          <a:effectLst>
            <a:outerShdw blurRad="184150" dist="241300" dir="11520000" sx="110000" sy="110000" algn="ctr">
              <a:srgbClr val="000000">
                <a:alpha val="18000"/>
              </a:srgbClr>
            </a:outerShdw>
            <a:softEdge rad="63500"/>
          </a:effectLst>
          <a:scene3d>
            <a:camera prst="perspectiveFront" fov="5100000">
              <a:rot lat="0" lon="1500000" rev="0"/>
            </a:camera>
            <a:lightRig rig="flood" dir="t">
              <a:rot lat="0" lon="0" rev="13800000"/>
            </a:lightRig>
          </a:scene3d>
          <a:sp3d extrusionH="107950" prstMaterial="plastic">
            <a:bevelT w="82550" h="63500" prst="softRound"/>
            <a:bevelB/>
          </a:sp3d>
        </p:spPr>
      </p:pic>
      <p:pic>
        <p:nvPicPr>
          <p:cNvPr id="3" name="Picture 2">
            <a:extLst>
              <a:ext uri="{FF2B5EF4-FFF2-40B4-BE49-F238E27FC236}">
                <a16:creationId xmlns:a16="http://schemas.microsoft.com/office/drawing/2014/main" id="{739BB244-940C-4DED-9298-7CD0CEDC9F0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0"/>
                    </a14:imgEffect>
                  </a14:imgLayer>
                </a14:imgProps>
              </a:ext>
            </a:extLst>
          </a:blip>
          <a:stretch>
            <a:fillRect/>
          </a:stretch>
        </p:blipFill>
        <p:spPr>
          <a:xfrm>
            <a:off x="141193" y="2037826"/>
            <a:ext cx="4077709" cy="2718471"/>
          </a:xfrm>
          <a:prstGeom prst="rect">
            <a:avLst/>
          </a:prstGeom>
          <a:effectLst>
            <a:glow>
              <a:schemeClr val="accent4">
                <a:lumMod val="50000"/>
              </a:schemeClr>
            </a:glow>
            <a:softEdge rad="38100"/>
          </a:effectLst>
        </p:spPr>
      </p:pic>
      <p:sp>
        <p:nvSpPr>
          <p:cNvPr id="6" name="TextBox 5">
            <a:extLst>
              <a:ext uri="{FF2B5EF4-FFF2-40B4-BE49-F238E27FC236}">
                <a16:creationId xmlns:a16="http://schemas.microsoft.com/office/drawing/2014/main" id="{CC06E951-D1F4-47A8-A63D-EE6C9B24B928}"/>
              </a:ext>
            </a:extLst>
          </p:cNvPr>
          <p:cNvSpPr txBox="1"/>
          <p:nvPr/>
        </p:nvSpPr>
        <p:spPr>
          <a:xfrm>
            <a:off x="305533" y="1102458"/>
            <a:ext cx="3373860" cy="707886"/>
          </a:xfrm>
          <a:prstGeom prst="rect">
            <a:avLst/>
          </a:prstGeom>
          <a:solidFill>
            <a:schemeClr val="tx1">
              <a:alpha val="29000"/>
            </a:schemeClr>
          </a:solidFill>
        </p:spPr>
        <p:txBody>
          <a:bodyPr wrap="square" rtlCol="0">
            <a:spAutoFit/>
          </a:bodyPr>
          <a:lstStyle/>
          <a:p>
            <a:pPr algn="ctr"/>
            <a:r>
              <a:rPr lang="en-US" sz="2000" dirty="0">
                <a:solidFill>
                  <a:schemeClr val="bg1"/>
                </a:solidFill>
                <a:effectLst>
                  <a:outerShdw blurRad="38100" dist="38100" dir="2700000" algn="tl">
                    <a:srgbClr val="000000">
                      <a:alpha val="43137"/>
                    </a:srgbClr>
                  </a:outerShdw>
                </a:effectLst>
              </a:rPr>
              <a:t>What are the majority of US Speakeasies rated?</a:t>
            </a:r>
          </a:p>
        </p:txBody>
      </p:sp>
    </p:spTree>
    <p:extLst>
      <p:ext uri="{BB962C8B-B14F-4D97-AF65-F5344CB8AC3E}">
        <p14:creationId xmlns:p14="http://schemas.microsoft.com/office/powerpoint/2010/main" val="1552207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84806" y="236442"/>
            <a:ext cx="291559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Question (3)</a:t>
            </a:r>
            <a:endParaRPr dirty="0">
              <a:solidFill>
                <a:schemeClr val="bg1"/>
              </a:solidFill>
            </a:endParaRPr>
          </a:p>
        </p:txBody>
      </p:sp>
      <p:pic>
        <p:nvPicPr>
          <p:cNvPr id="4" name="Picture 3">
            <a:extLst>
              <a:ext uri="{FF2B5EF4-FFF2-40B4-BE49-F238E27FC236}">
                <a16:creationId xmlns:a16="http://schemas.microsoft.com/office/drawing/2014/main" id="{C8985776-2163-4999-A5B0-87998A7285CB}"/>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sharpenSoften amount="50000"/>
                    </a14:imgEffect>
                    <a14:imgEffect>
                      <a14:colorTemperature colorTemp="8800"/>
                    </a14:imgEffect>
                    <a14:imgEffect>
                      <a14:saturation sat="400000"/>
                    </a14:imgEffect>
                  </a14:imgLayer>
                </a14:imgProps>
              </a:ext>
            </a:extLst>
          </a:blip>
          <a:stretch>
            <a:fillRect/>
          </a:stretch>
        </p:blipFill>
        <p:spPr>
          <a:xfrm>
            <a:off x="376517" y="1573306"/>
            <a:ext cx="8283388" cy="3071532"/>
          </a:xfrm>
          <a:prstGeom prst="rect">
            <a:avLst/>
          </a:prstGeom>
        </p:spPr>
      </p:pic>
      <p:sp>
        <p:nvSpPr>
          <p:cNvPr id="6" name="TextBox 5">
            <a:extLst>
              <a:ext uri="{FF2B5EF4-FFF2-40B4-BE49-F238E27FC236}">
                <a16:creationId xmlns:a16="http://schemas.microsoft.com/office/drawing/2014/main" id="{D0D0D7B2-7CDF-4098-B467-D79AB1D5C2A8}"/>
              </a:ext>
            </a:extLst>
          </p:cNvPr>
          <p:cNvSpPr txBox="1"/>
          <p:nvPr/>
        </p:nvSpPr>
        <p:spPr>
          <a:xfrm>
            <a:off x="3111795" y="168849"/>
            <a:ext cx="5548110" cy="400110"/>
          </a:xfrm>
          <a:prstGeom prst="rect">
            <a:avLst/>
          </a:prstGeom>
          <a:solidFill>
            <a:schemeClr val="tx1">
              <a:alpha val="18000"/>
            </a:schemeClr>
          </a:solidFill>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What is the average rating of a Speakeasy by state? </a:t>
            </a:r>
          </a:p>
        </p:txBody>
      </p:sp>
      <p:pic>
        <p:nvPicPr>
          <p:cNvPr id="7" name="Picture 6">
            <a:extLst>
              <a:ext uri="{FF2B5EF4-FFF2-40B4-BE49-F238E27FC236}">
                <a16:creationId xmlns:a16="http://schemas.microsoft.com/office/drawing/2014/main" id="{896BCF50-3137-4AA2-AA48-F223A75D94AC}"/>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11200"/>
                    </a14:imgEffect>
                    <a14:imgEffect>
                      <a14:saturation sat="400000"/>
                    </a14:imgEffect>
                  </a14:imgLayer>
                </a14:imgProps>
              </a:ext>
            </a:extLst>
          </a:blip>
          <a:stretch>
            <a:fillRect/>
          </a:stretch>
        </p:blipFill>
        <p:spPr>
          <a:xfrm>
            <a:off x="376517" y="1581257"/>
            <a:ext cx="8376905" cy="3071532"/>
          </a:xfrm>
          <a:prstGeom prst="rect">
            <a:avLst/>
          </a:prstGeom>
        </p:spPr>
      </p:pic>
      <p:sp>
        <p:nvSpPr>
          <p:cNvPr id="5" name="Thought Bubble: Cloud 4">
            <a:extLst>
              <a:ext uri="{FF2B5EF4-FFF2-40B4-BE49-F238E27FC236}">
                <a16:creationId xmlns:a16="http://schemas.microsoft.com/office/drawing/2014/main" id="{0E6C6702-9229-4452-88C4-6242E1B8F921}"/>
              </a:ext>
            </a:extLst>
          </p:cNvPr>
          <p:cNvSpPr/>
          <p:nvPr/>
        </p:nvSpPr>
        <p:spPr>
          <a:xfrm flipH="1">
            <a:off x="6681624" y="809142"/>
            <a:ext cx="1532965" cy="624275"/>
          </a:xfrm>
          <a:prstGeom prst="cloudCallout">
            <a:avLst>
              <a:gd name="adj1" fmla="val -67857"/>
              <a:gd name="adj2" fmla="val 77515"/>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Wyoming? Who would-a thought!</a:t>
            </a:r>
          </a:p>
        </p:txBody>
      </p:sp>
    </p:spTree>
    <p:extLst>
      <p:ext uri="{BB962C8B-B14F-4D97-AF65-F5344CB8AC3E}">
        <p14:creationId xmlns:p14="http://schemas.microsoft.com/office/powerpoint/2010/main" val="160910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21645" y="130000"/>
            <a:ext cx="278479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Question (4)</a:t>
            </a:r>
            <a:endParaRPr dirty="0">
              <a:solidFill>
                <a:schemeClr val="bg1"/>
              </a:solidFill>
            </a:endParaRPr>
          </a:p>
        </p:txBody>
      </p:sp>
      <p:sp>
        <p:nvSpPr>
          <p:cNvPr id="8" name="TextBox 7">
            <a:extLst>
              <a:ext uri="{FF2B5EF4-FFF2-40B4-BE49-F238E27FC236}">
                <a16:creationId xmlns:a16="http://schemas.microsoft.com/office/drawing/2014/main" id="{DD41F031-FD88-4884-B472-9BF59EB62F15}"/>
              </a:ext>
            </a:extLst>
          </p:cNvPr>
          <p:cNvSpPr txBox="1"/>
          <p:nvPr/>
        </p:nvSpPr>
        <p:spPr>
          <a:xfrm>
            <a:off x="3088349" y="90115"/>
            <a:ext cx="5176702" cy="400110"/>
          </a:xfrm>
          <a:prstGeom prst="rect">
            <a:avLst/>
          </a:prstGeom>
          <a:solidFill>
            <a:schemeClr val="tx1">
              <a:alpha val="18000"/>
            </a:schemeClr>
          </a:solidFill>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Where are the majority of speakeasies located?</a:t>
            </a:r>
          </a:p>
        </p:txBody>
      </p:sp>
    </p:spTree>
    <p:extLst>
      <p:ext uri="{BB962C8B-B14F-4D97-AF65-F5344CB8AC3E}">
        <p14:creationId xmlns:p14="http://schemas.microsoft.com/office/powerpoint/2010/main" val="1231718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A5CE-DD21-43E3-8398-C31D29E914B0}"/>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95EE11C3-E1AE-4E0A-8E06-AB5E5837E2E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CECBF62-AD14-4F90-A8EB-48959BC1D23C}"/>
              </a:ext>
            </a:extLst>
          </p:cNvPr>
          <p:cNvPicPr>
            <a:picLocks noChangeAspect="1"/>
          </p:cNvPicPr>
          <p:nvPr/>
        </p:nvPicPr>
        <p:blipFill>
          <a:blip r:embed="rId3"/>
          <a:stretch>
            <a:fillRect/>
          </a:stretch>
        </p:blipFill>
        <p:spPr>
          <a:xfrm>
            <a:off x="0" y="0"/>
            <a:ext cx="9143999" cy="5143500"/>
          </a:xfrm>
          <a:prstGeom prst="rect">
            <a:avLst/>
          </a:prstGeom>
        </p:spPr>
      </p:pic>
      <p:sp>
        <p:nvSpPr>
          <p:cNvPr id="6" name="TextBox 5">
            <a:extLst>
              <a:ext uri="{FF2B5EF4-FFF2-40B4-BE49-F238E27FC236}">
                <a16:creationId xmlns:a16="http://schemas.microsoft.com/office/drawing/2014/main" id="{EB46A919-3295-4A39-840A-A1E9F9EDB3C7}"/>
              </a:ext>
            </a:extLst>
          </p:cNvPr>
          <p:cNvSpPr txBox="1"/>
          <p:nvPr/>
        </p:nvSpPr>
        <p:spPr>
          <a:xfrm>
            <a:off x="311700" y="79442"/>
            <a:ext cx="7032887" cy="461665"/>
          </a:xfrm>
          <a:prstGeom prst="rect">
            <a:avLst/>
          </a:prstGeom>
          <a:noFill/>
        </p:spPr>
        <p:txBody>
          <a:bodyPr wrap="none" rtlCol="0">
            <a:spAutoFit/>
          </a:bodyPr>
          <a:lstStyle/>
          <a:p>
            <a:r>
              <a:rPr lang="en-US" sz="2400" dirty="0">
                <a:solidFill>
                  <a:schemeClr val="bg1"/>
                </a:solidFill>
              </a:rPr>
              <a:t>Question (5) : What cities are the best for speakeasies?</a:t>
            </a:r>
          </a:p>
        </p:txBody>
      </p:sp>
    </p:spTree>
    <p:extLst>
      <p:ext uri="{BB962C8B-B14F-4D97-AF65-F5344CB8AC3E}">
        <p14:creationId xmlns:p14="http://schemas.microsoft.com/office/powerpoint/2010/main" val="2201387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645</Words>
  <Application>Microsoft Office PowerPoint</Application>
  <PresentationFormat>On-screen Show (16:9)</PresentationFormat>
  <Paragraphs>64</Paragraphs>
  <Slides>14</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GungsuhChe</vt:lpstr>
      <vt:lpstr>Aldhabi</vt:lpstr>
      <vt:lpstr>Algerian</vt:lpstr>
      <vt:lpstr>Aparajita</vt:lpstr>
      <vt:lpstr>Arabic Typesetting</vt:lpstr>
      <vt:lpstr>Arial</vt:lpstr>
      <vt:lpstr>Bahnschrift Light SemiCondensed</vt:lpstr>
      <vt:lpstr>Bahnschrift SemiBold Condensed</vt:lpstr>
      <vt:lpstr>Bahnschrift SemiLight Condensed</vt:lpstr>
      <vt:lpstr>Bradley Hand ITC</vt:lpstr>
      <vt:lpstr>Calibri</vt:lpstr>
      <vt:lpstr>Calibri Light</vt:lpstr>
      <vt:lpstr>Monotype Corsiva</vt:lpstr>
      <vt:lpstr>Wingdings</vt:lpstr>
      <vt:lpstr>Office Theme</vt:lpstr>
      <vt:lpstr>Find Your Next Speakeasy</vt:lpstr>
      <vt:lpstr>Are Speakeasies really a secret?</vt:lpstr>
      <vt:lpstr>Data Source(s)</vt:lpstr>
      <vt:lpstr>Challenges</vt:lpstr>
      <vt:lpstr>Question (1)</vt:lpstr>
      <vt:lpstr>Question (2)</vt:lpstr>
      <vt:lpstr>Question (3)</vt:lpstr>
      <vt:lpstr>Question (4)</vt:lpstr>
      <vt:lpstr>PowerPoint Presentation</vt:lpstr>
      <vt:lpstr>PowerPoint Presentation</vt:lpstr>
      <vt:lpstr>Speakeasies in San Diego</vt:lpstr>
      <vt:lpstr>Conclusions </vt:lpstr>
      <vt:lpstr>Find an awesome Speakeasy!</vt:lpstr>
      <vt:lpstr>You might be surprised what you  find behind the hidden door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Your Next Speakeasy</dc:title>
  <dc:creator>Patrick Matlick</dc:creator>
  <cp:lastModifiedBy>Patrick Matlick</cp:lastModifiedBy>
  <cp:revision>19</cp:revision>
  <dcterms:created xsi:type="dcterms:W3CDTF">2018-11-20T02:00:18Z</dcterms:created>
  <dcterms:modified xsi:type="dcterms:W3CDTF">2018-11-20T03:36:34Z</dcterms:modified>
</cp:coreProperties>
</file>